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  <p:sldMasterId id="2147483652" r:id="rId2"/>
    <p:sldMasterId id="2147483654" r:id="rId3"/>
    <p:sldMasterId id="2147483656" r:id="rId4"/>
    <p:sldMasterId id="2147483658" r:id="rId5"/>
    <p:sldMasterId id="2147483663" r:id="rId6"/>
  </p:sldMasterIdLst>
  <p:notesMasterIdLst>
    <p:notesMasterId r:id="rId26"/>
  </p:notesMasterIdLst>
  <p:sldIdLst>
    <p:sldId id="267" r:id="rId7"/>
    <p:sldId id="287" r:id="rId8"/>
    <p:sldId id="288" r:id="rId9"/>
    <p:sldId id="256" r:id="rId10"/>
    <p:sldId id="277" r:id="rId11"/>
    <p:sldId id="257" r:id="rId12"/>
    <p:sldId id="279" r:id="rId13"/>
    <p:sldId id="258" r:id="rId14"/>
    <p:sldId id="278" r:id="rId15"/>
    <p:sldId id="259" r:id="rId16"/>
    <p:sldId id="280" r:id="rId17"/>
    <p:sldId id="260" r:id="rId18"/>
    <p:sldId id="281" r:id="rId19"/>
    <p:sldId id="262" r:id="rId20"/>
    <p:sldId id="282" r:id="rId21"/>
    <p:sldId id="285" r:id="rId22"/>
    <p:sldId id="283" r:id="rId23"/>
    <p:sldId id="263" r:id="rId24"/>
    <p:sldId id="284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4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0" autoAdjust="0"/>
    <p:restoredTop sz="94638" autoAdjust="0"/>
  </p:normalViewPr>
  <p:slideViewPr>
    <p:cSldViewPr>
      <p:cViewPr>
        <p:scale>
          <a:sx n="70" d="100"/>
          <a:sy n="70" d="100"/>
        </p:scale>
        <p:origin x="-13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682A2-8148-4BE4-A0C9-96D9F1566EA8}" type="datetimeFigureOut">
              <a:rPr lang="nl-NL" smtClean="0"/>
              <a:pPr/>
              <a:t>1-11-2013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48E77-B22B-4BD6-86C4-0B420CE8695A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48E77-B22B-4BD6-86C4-0B420CE8695A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2143116"/>
            <a:ext cx="5643602" cy="13700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28688" y="3643313"/>
            <a:ext cx="5643562" cy="714381"/>
          </a:xfrm>
          <a:prstGeom prst="rect">
            <a:avLst/>
          </a:prstGeom>
        </p:spPr>
        <p:txBody>
          <a:bodyPr/>
          <a:lstStyle>
            <a:lvl1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1pPr>
            <a:lvl2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2pPr>
            <a:lvl3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3pPr>
            <a:lvl4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4pPr>
            <a:lvl5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28688" y="4500570"/>
            <a:ext cx="5643562" cy="57149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2143116"/>
            <a:ext cx="5643602" cy="13700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28688" y="3643313"/>
            <a:ext cx="5643562" cy="714381"/>
          </a:xfrm>
          <a:prstGeom prst="rect">
            <a:avLst/>
          </a:prstGeom>
        </p:spPr>
        <p:txBody>
          <a:bodyPr/>
          <a:lstStyle>
            <a:lvl1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1pPr>
            <a:lvl2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2pPr>
            <a:lvl3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3pPr>
            <a:lvl4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4pPr>
            <a:lvl5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28688" y="4500570"/>
            <a:ext cx="5643562" cy="57149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2143116"/>
            <a:ext cx="5643602" cy="13700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28688" y="3643313"/>
            <a:ext cx="5643562" cy="714381"/>
          </a:xfrm>
          <a:prstGeom prst="rect">
            <a:avLst/>
          </a:prstGeom>
        </p:spPr>
        <p:txBody>
          <a:bodyPr/>
          <a:lstStyle>
            <a:lvl1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1pPr>
            <a:lvl2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2pPr>
            <a:lvl3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3pPr>
            <a:lvl4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4pPr>
            <a:lvl5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28688" y="4500570"/>
            <a:ext cx="5643562" cy="57149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2143116"/>
            <a:ext cx="5643602" cy="13700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28688" y="3643313"/>
            <a:ext cx="5643562" cy="714381"/>
          </a:xfrm>
          <a:prstGeom prst="rect">
            <a:avLst/>
          </a:prstGeom>
        </p:spPr>
        <p:txBody>
          <a:bodyPr/>
          <a:lstStyle>
            <a:lvl1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1pPr>
            <a:lvl2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2pPr>
            <a:lvl3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3pPr>
            <a:lvl4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4pPr>
            <a:lvl5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28688" y="4500570"/>
            <a:ext cx="5643562" cy="57149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00" y="1800000"/>
            <a:ext cx="8460000" cy="900000"/>
          </a:xfrm>
        </p:spPr>
        <p:txBody>
          <a:bodyPr lIns="0" tIns="0" rIns="0" bIns="0"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10" name="Text Placehold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301366" y="2867136"/>
            <a:ext cx="8485475" cy="418988"/>
          </a:xfrm>
          <a:prstGeom prst="rect">
            <a:avLst/>
          </a:prstGeom>
        </p:spPr>
        <p:txBody>
          <a:bodyPr lIns="0" tIns="0" rIns="0" bIns="0"/>
          <a:lstStyle>
            <a:lvl1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1pPr>
            <a:lvl2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2pPr>
            <a:lvl3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3pPr>
            <a:lvl4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4pPr>
            <a:lvl5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Subtitle</a:t>
            </a:r>
            <a:endParaRPr lang="nl-NL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85720" y="3429000"/>
            <a:ext cx="4143404" cy="3071834"/>
          </a:xfrm>
          <a:prstGeom prst="rect">
            <a:avLst/>
          </a:prstGeom>
        </p:spPr>
        <p:txBody>
          <a:bodyPr lIns="0" tIns="0" rIns="0" bIns="0"/>
          <a:lstStyle>
            <a:lvl1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0" y="3429000"/>
            <a:ext cx="4214813" cy="3071813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00" y="1800000"/>
            <a:ext cx="8460000" cy="900000"/>
          </a:xfrm>
        </p:spPr>
        <p:txBody>
          <a:bodyPr lIns="0" tIns="0" rIns="0" bIns="0"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10" name="Text Placehold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301366" y="2867136"/>
            <a:ext cx="8485475" cy="418988"/>
          </a:xfrm>
          <a:prstGeom prst="rect">
            <a:avLst/>
          </a:prstGeom>
        </p:spPr>
        <p:txBody>
          <a:bodyPr lIns="0" tIns="0" rIns="0" bIns="0"/>
          <a:lstStyle>
            <a:lvl1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1pPr>
            <a:lvl2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2pPr>
            <a:lvl3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3pPr>
            <a:lvl4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4pPr>
            <a:lvl5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Subtitle</a:t>
            </a:r>
            <a:endParaRPr lang="nl-NL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85720" y="3429000"/>
            <a:ext cx="4143404" cy="3071834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Text without </a:t>
            </a:r>
            <a:r>
              <a:rPr lang="en-US" dirty="0" err="1" smtClean="0"/>
              <a:t>bullits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3429000"/>
            <a:ext cx="4214813" cy="3071813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Text without </a:t>
            </a:r>
            <a:r>
              <a:rPr lang="en-US" dirty="0" err="1" smtClean="0"/>
              <a:t>bullits</a:t>
            </a:r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00" y="1800000"/>
            <a:ext cx="8460000" cy="900000"/>
          </a:xfrm>
        </p:spPr>
        <p:txBody>
          <a:bodyPr lIns="0" rIns="0" bIns="0"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10" name="Text Placehold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301366" y="2867136"/>
            <a:ext cx="8485475" cy="418988"/>
          </a:xfrm>
          <a:prstGeom prst="rect">
            <a:avLst/>
          </a:prstGeom>
        </p:spPr>
        <p:txBody>
          <a:bodyPr lIns="0" tIns="0" rIns="0" bIns="0"/>
          <a:lstStyle>
            <a:lvl1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1pPr>
            <a:lvl2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2pPr>
            <a:lvl3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3pPr>
            <a:lvl4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4pPr>
            <a:lvl5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Subtitle</a:t>
            </a:r>
            <a:endParaRPr lang="nl-NL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85720" y="3429000"/>
            <a:ext cx="8501122" cy="3071834"/>
          </a:xfrm>
          <a:prstGeom prst="rect">
            <a:avLst/>
          </a:prstGeom>
        </p:spPr>
        <p:txBody>
          <a:bodyPr lIns="0" tIns="0" rIns="0" bIns="0"/>
          <a:lstStyle>
            <a:lvl1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00" y="1800000"/>
            <a:ext cx="8460000" cy="900000"/>
          </a:xfrm>
        </p:spPr>
        <p:txBody>
          <a:bodyPr lIns="0" rIns="0" bIns="0"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10" name="Text Placehold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301366" y="2867136"/>
            <a:ext cx="8485475" cy="418988"/>
          </a:xfrm>
          <a:prstGeom prst="rect">
            <a:avLst/>
          </a:prstGeom>
        </p:spPr>
        <p:txBody>
          <a:bodyPr lIns="0" tIns="0" rIns="0" bIns="0"/>
          <a:lstStyle>
            <a:lvl1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1pPr>
            <a:lvl2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2pPr>
            <a:lvl3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3pPr>
            <a:lvl4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4pPr>
            <a:lvl5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85720" y="3429000"/>
            <a:ext cx="8501122" cy="3071834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Text without </a:t>
            </a:r>
            <a:r>
              <a:rPr lang="en-US" dirty="0" err="1" smtClean="0"/>
              <a:t>bullits</a:t>
            </a:r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" descr="\\FS-KNCV-02\Homefolders\topcuoglu\TB CARE\TB CARE Logos\us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42656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8" descr="\\FS-KNCV-02\Homefolders\topcuoglu\TB CARE\TB CARE Logos\Approved TB CARE I Logo without USA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40"/>
            <a:ext cx="410368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4400" b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6184" name="Rectangle 40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 sz="400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dt" sz="quarter" idx="10"/>
          </p:nvPr>
        </p:nvSpPr>
        <p:spPr>
          <a:xfrm>
            <a:off x="2362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4648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8662" y="2143116"/>
            <a:ext cx="5729302" cy="12858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spcBef>
          <a:spcPct val="0"/>
        </a:spcBef>
        <a:buFont typeface="Arial" pitchFamily="34" charset="0"/>
        <a:buNone/>
        <a:defRPr sz="3600" b="1" kern="1200">
          <a:solidFill>
            <a:srgbClr val="FF00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8662" y="2143116"/>
            <a:ext cx="5729302" cy="12858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spcBef>
          <a:spcPct val="0"/>
        </a:spcBef>
        <a:buFont typeface="Arial" pitchFamily="34" charset="0"/>
        <a:buNone/>
        <a:defRPr sz="3600" b="1" kern="1200">
          <a:solidFill>
            <a:srgbClr val="FF00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8662" y="2143116"/>
            <a:ext cx="5729302" cy="12858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spcBef>
          <a:spcPct val="0"/>
        </a:spcBef>
        <a:buFont typeface="Arial" pitchFamily="34" charset="0"/>
        <a:buNone/>
        <a:defRPr sz="3600" b="1" kern="1200">
          <a:solidFill>
            <a:srgbClr val="FF00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8662" y="2143116"/>
            <a:ext cx="5729302" cy="12858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spcBef>
          <a:spcPct val="0"/>
        </a:spcBef>
        <a:buFont typeface="Arial" pitchFamily="34" charset="0"/>
        <a:buNone/>
        <a:defRPr sz="3600" b="1" kern="1200">
          <a:solidFill>
            <a:srgbClr val="FF00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0" y="0"/>
            <a:ext cx="9144000" cy="19020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00" y="1800000"/>
            <a:ext cx="8460000" cy="90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0" r:id="rId3"/>
    <p:sldLayoutId id="2147483661" r:id="rId4"/>
  </p:sldLayoutIdLst>
  <p:txStyles>
    <p:titleStyle>
      <a:lvl1pPr algn="l" defTabSz="914400" rtl="0" eaLnBrk="1" latinLnBrk="0" hangingPunct="1">
        <a:spcBef>
          <a:spcPct val="0"/>
        </a:spcBef>
        <a:buFont typeface="Arial" pitchFamily="34" charset="0"/>
        <a:buNone/>
        <a:defRPr sz="3600" b="1" kern="1200">
          <a:solidFill>
            <a:srgbClr val="FF00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dirty="0" smtClean="0"/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28813" y="62865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38613" y="62912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9" name="Picture 45" descr="USA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37312"/>
            <a:ext cx="17859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46" descr="\\FS-KNCV-02\Homefolders\topcuoglu\TB CARE\TB CARE Logos\Approved TB CARE I Logo without USAI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6309320"/>
            <a:ext cx="1643063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6161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6161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6161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6161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6161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>
          <a:xfrm>
            <a:off x="827584" y="2564904"/>
            <a:ext cx="7772400" cy="1736725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FF0000"/>
                </a:solidFill>
                <a:effectLst/>
              </a:rPr>
              <a:t>The Roadmap to Successful </a:t>
            </a:r>
            <a:r>
              <a:rPr lang="en-US" sz="4000" b="1" dirty="0" err="1" smtClean="0">
                <a:solidFill>
                  <a:srgbClr val="FF0000"/>
                </a:solidFill>
                <a:effectLst/>
              </a:rPr>
              <a:t>Xpert</a:t>
            </a:r>
            <a:r>
              <a:rPr lang="en-US" sz="4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/>
              </a:rPr>
              <a:t>Implementation</a:t>
            </a:r>
            <a:endParaRPr lang="en-US" sz="4000" b="1" dirty="0">
              <a:solidFill>
                <a:srgbClr val="FF0000"/>
              </a:solidFill>
              <a:effectLst/>
              <a:latin typeface="Verdana"/>
              <a:cs typeface="Verdan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403648" y="4437112"/>
            <a:ext cx="6400800" cy="62292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- 37 steps -</a:t>
            </a: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Arrow Connector 31"/>
          <p:cNvCxnSpPr>
            <a:endCxn id="22" idx="1"/>
          </p:cNvCxnSpPr>
          <p:nvPr/>
        </p:nvCxnSpPr>
        <p:spPr bwMode="auto">
          <a:xfrm>
            <a:off x="1043608" y="3930154"/>
            <a:ext cx="216024" cy="8777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2" idx="3"/>
            <a:endCxn id="11" idx="1"/>
          </p:cNvCxnSpPr>
          <p:nvPr/>
        </p:nvCxnSpPr>
        <p:spPr bwMode="auto">
          <a:xfrm flipV="1">
            <a:off x="2699792" y="3975358"/>
            <a:ext cx="392832" cy="8325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092624" y="3682970"/>
            <a:ext cx="1335360" cy="58477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Pct val="50000"/>
            </a:pPr>
            <a:r>
              <a:rPr lang="en-US" sz="1600" dirty="0" smtClean="0">
                <a:solidFill>
                  <a:srgbClr val="000000"/>
                </a:solidFill>
                <a:cs typeface="Verdana"/>
              </a:rPr>
              <a:t>Finalize M&amp;E Plan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59632" y="2634010"/>
            <a:ext cx="1447800" cy="107721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Pct val="50000"/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cs typeface="Verdana"/>
              </a:rPr>
              <a:t>Select final sites for Xpert placement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59632" y="4146178"/>
            <a:ext cx="1440160" cy="132343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arlett" pitchFamily="2" charset="2"/>
              <a:buNone/>
            </a:pPr>
            <a:r>
              <a:rPr lang="en-US" sz="1600" dirty="0" smtClean="0">
                <a:solidFill>
                  <a:srgbClr val="003B76">
                    <a:lumMod val="50000"/>
                  </a:srgbClr>
                </a:solidFill>
                <a:cs typeface="Arial" charset="0"/>
              </a:rPr>
              <a:t>Finalize diagnostic algorithms &amp; suspect selection</a:t>
            </a:r>
            <a:endParaRPr lang="en-US" sz="1600" dirty="0">
              <a:solidFill>
                <a:srgbClr val="003B76">
                  <a:lumMod val="50000"/>
                </a:srgbClr>
              </a:solidFill>
              <a:cs typeface="Arial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7668344" y="3933056"/>
            <a:ext cx="3810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788024" y="3717032"/>
            <a:ext cx="1296144" cy="107721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Pct val="50000"/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cs typeface="Verdana"/>
              </a:rPr>
              <a:t>Develop annual activity plan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4427984" y="4002162"/>
            <a:ext cx="3810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444208" y="3717032"/>
            <a:ext cx="1224136" cy="58477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Pct val="50000"/>
            </a:pPr>
            <a:r>
              <a:rPr lang="en-US" sz="1600" dirty="0" smtClean="0">
                <a:solidFill>
                  <a:srgbClr val="000000"/>
                </a:solidFill>
                <a:cs typeface="Verdana"/>
              </a:rPr>
              <a:t>Develop budget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6084168" y="4002162"/>
            <a:ext cx="3810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21" idx="3"/>
            <a:endCxn id="11" idx="1"/>
          </p:cNvCxnSpPr>
          <p:nvPr/>
        </p:nvCxnSpPr>
        <p:spPr bwMode="auto">
          <a:xfrm>
            <a:off x="2707432" y="3172619"/>
            <a:ext cx="385192" cy="80273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endCxn id="21" idx="1"/>
          </p:cNvCxnSpPr>
          <p:nvPr/>
        </p:nvCxnSpPr>
        <p:spPr bwMode="auto">
          <a:xfrm flipV="1">
            <a:off x="1043608" y="3172619"/>
            <a:ext cx="216024" cy="7575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0" y="3933056"/>
            <a:ext cx="106456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6" name="Group 25"/>
          <p:cNvGrpSpPr/>
          <p:nvPr/>
        </p:nvGrpSpPr>
        <p:grpSpPr>
          <a:xfrm rot="5400000">
            <a:off x="4107996" y="-3091772"/>
            <a:ext cx="1022439" cy="8303343"/>
            <a:chOff x="674060" y="1775496"/>
            <a:chExt cx="962533" cy="3680079"/>
          </a:xfrm>
        </p:grpSpPr>
        <p:sp>
          <p:nvSpPr>
            <p:cNvPr id="28" name="Rectangle 27"/>
            <p:cNvSpPr/>
            <p:nvPr/>
          </p:nvSpPr>
          <p:spPr bwMode="auto">
            <a:xfrm>
              <a:off x="674060" y="1775496"/>
              <a:ext cx="881257" cy="3680079"/>
            </a:xfrm>
            <a:prstGeom prst="rect">
              <a:avLst/>
            </a:prstGeom>
            <a:solidFill>
              <a:schemeClr val="bg1">
                <a:lumMod val="50000"/>
                <a:alpha val="91000"/>
              </a:schemeClr>
            </a:solidFill>
            <a:ln w="9525" cap="flat" cmpd="sng" algn="ctr">
              <a:solidFill>
                <a:srgbClr val="2727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-526654" y="3292329"/>
              <a:ext cx="3660083" cy="666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457200"/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Phase 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4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: Finalize </a:t>
              </a:r>
              <a:r>
                <a:rPr lang="en-US" sz="2000" b="1" dirty="0" err="1" smtClean="0">
                  <a:solidFill>
                    <a:srgbClr val="FFFFFF"/>
                  </a:solidFill>
                  <a:cs typeface="Verdana"/>
                </a:rPr>
                <a:t>Xpert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 strategy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 </a:t>
              </a:r>
              <a:endParaRPr lang="en-US" sz="2000" b="1" dirty="0" smtClean="0">
                <a:solidFill>
                  <a:srgbClr val="FFFFFF"/>
                </a:solidFill>
                <a:cs typeface="Verdana"/>
              </a:endParaRPr>
            </a:p>
            <a:p>
              <a:pPr algn="ctr" defTabSz="457200"/>
              <a:endParaRPr lang="en-US" sz="2000" b="1" dirty="0">
                <a:solidFill>
                  <a:srgbClr val="FFFFFF"/>
                </a:solidFill>
                <a:cs typeface="Verdan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17129" y="1578300"/>
            <a:ext cx="3617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 smtClean="0">
                <a:solidFill>
                  <a:srgbClr val="FFFFFF"/>
                </a:solidFill>
                <a:latin typeface="Verdana"/>
                <a:cs typeface="Verdana"/>
              </a:rPr>
              <a:t>Phase 1: Introduction</a:t>
            </a:r>
            <a:endParaRPr lang="en-US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800100" y="2494280"/>
          <a:ext cx="7861299" cy="2382520"/>
        </p:xfrm>
        <a:graphic>
          <a:graphicData uri="http://schemas.openxmlformats.org/drawingml/2006/table">
            <a:tbl>
              <a:tblPr firstRow="1" bandRow="1"/>
              <a:tblGrid>
                <a:gridCol w="4864100"/>
                <a:gridCol w="2997199"/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latin typeface="Verdana"/>
                          <a:cs typeface="Verdana"/>
                        </a:rPr>
                        <a:t>Activities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7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latin typeface="Verdana"/>
                          <a:cs typeface="Verdana"/>
                        </a:rPr>
                        <a:t>Expected outcomes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70000"/>
                      </a:sys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Select final sites for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Xpert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placement &amp; prioritization for phased implementation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Finalize diagnostic &amp; suspect selection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l-NL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Develop</a:t>
                      </a:r>
                      <a:r>
                        <a:rPr lang="nl-NL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M&amp;E plan</a:t>
                      </a:r>
                      <a:endParaRPr lang="en-US" baseline="0" dirty="0" smtClean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Develop an annual activity 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plan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nl-NL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Forecast</a:t>
                      </a:r>
                      <a:r>
                        <a:rPr lang="nl-NL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nl-NL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Xpert</a:t>
                      </a:r>
                      <a:r>
                        <a:rPr lang="nl-NL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nl-NL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supplies</a:t>
                      </a:r>
                      <a:r>
                        <a:rPr lang="nl-NL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and drug </a:t>
                      </a:r>
                      <a:r>
                        <a:rPr lang="nl-NL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needs</a:t>
                      </a:r>
                      <a:endParaRPr lang="en-US" baseline="0" dirty="0" smtClean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nl-NL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Develop</a:t>
                      </a:r>
                      <a:r>
                        <a:rPr lang="nl-NL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nl-NL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a budget</a:t>
                      </a:r>
                      <a:endParaRPr lang="en-US" baseline="0" dirty="0" smtClean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-National Xpert strategy has been finalized, including an annual activity plan and budget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 rot="5400000">
            <a:off x="4085573" y="-3091771"/>
            <a:ext cx="1022439" cy="8303343"/>
            <a:chOff x="674060" y="1775496"/>
            <a:chExt cx="962533" cy="3680079"/>
          </a:xfrm>
        </p:grpSpPr>
        <p:sp>
          <p:nvSpPr>
            <p:cNvPr id="9" name="Rectangle 8"/>
            <p:cNvSpPr/>
            <p:nvPr/>
          </p:nvSpPr>
          <p:spPr bwMode="auto">
            <a:xfrm>
              <a:off x="674060" y="1775496"/>
              <a:ext cx="881257" cy="3680079"/>
            </a:xfrm>
            <a:prstGeom prst="rect">
              <a:avLst/>
            </a:prstGeom>
            <a:solidFill>
              <a:schemeClr val="bg1">
                <a:lumMod val="50000"/>
                <a:alpha val="91000"/>
              </a:schemeClr>
            </a:solidFill>
            <a:ln w="9525" cap="flat" cmpd="sng" algn="ctr">
              <a:solidFill>
                <a:srgbClr val="2727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-526654" y="3292329"/>
              <a:ext cx="3660083" cy="666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457200"/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Phase 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4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: Finalize </a:t>
              </a:r>
              <a:r>
                <a:rPr lang="en-US" sz="2000" b="1" dirty="0" err="1" smtClean="0">
                  <a:solidFill>
                    <a:srgbClr val="FFFFFF"/>
                  </a:solidFill>
                  <a:cs typeface="Verdana"/>
                </a:rPr>
                <a:t>Xpert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 strategy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 </a:t>
              </a:r>
              <a:endParaRPr lang="en-US" sz="2000" b="1" dirty="0" smtClean="0">
                <a:solidFill>
                  <a:srgbClr val="FFFFFF"/>
                </a:solidFill>
                <a:cs typeface="Verdana"/>
              </a:endParaRPr>
            </a:p>
            <a:p>
              <a:pPr algn="ctr" defTabSz="457200"/>
              <a:endParaRPr lang="en-US" sz="2000" b="1" dirty="0">
                <a:solidFill>
                  <a:srgbClr val="FFFFFF"/>
                </a:solidFill>
                <a:cs typeface="Verdan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066800" y="1905000"/>
            <a:ext cx="4562475" cy="33855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arlett" pitchFamily="2" charset="2"/>
              <a:buNone/>
            </a:pPr>
            <a:r>
              <a:rPr lang="en-US" sz="1600" dirty="0" smtClean="0">
                <a:solidFill>
                  <a:srgbClr val="000408"/>
                </a:solidFill>
                <a:cs typeface="Arial" charset="0"/>
              </a:rPr>
              <a:t>Establish waste management system</a:t>
            </a:r>
            <a:endParaRPr lang="en-US" sz="1600" dirty="0">
              <a:solidFill>
                <a:srgbClr val="000408"/>
              </a:solidFill>
              <a:cs typeface="Arial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5753100" y="2078196"/>
            <a:ext cx="381000" cy="3307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066800" y="2385365"/>
            <a:ext cx="4562475" cy="33855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arlett" pitchFamily="2" charset="2"/>
              <a:buNone/>
            </a:pPr>
            <a:r>
              <a:rPr lang="en-US" sz="1600" dirty="0" smtClean="0">
                <a:solidFill>
                  <a:srgbClr val="000408"/>
                </a:solidFill>
                <a:cs typeface="Arial" charset="0"/>
              </a:rPr>
              <a:t>Establish </a:t>
            </a:r>
            <a:r>
              <a:rPr lang="en-US" sz="1600" dirty="0" err="1" smtClean="0">
                <a:solidFill>
                  <a:srgbClr val="000408"/>
                </a:solidFill>
                <a:cs typeface="Arial" charset="0"/>
              </a:rPr>
              <a:t>Xpert</a:t>
            </a:r>
            <a:r>
              <a:rPr lang="en-US" sz="1600" dirty="0" smtClean="0">
                <a:solidFill>
                  <a:srgbClr val="000408"/>
                </a:solidFill>
                <a:cs typeface="Arial" charset="0"/>
              </a:rPr>
              <a:t> maintenance system</a:t>
            </a:r>
            <a:endParaRPr lang="en-US" sz="1600" dirty="0">
              <a:solidFill>
                <a:srgbClr val="000408"/>
              </a:solidFill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6800" y="2865730"/>
            <a:ext cx="4562475" cy="33855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arlett" pitchFamily="2" charset="2"/>
              <a:buNone/>
            </a:pPr>
            <a:r>
              <a:rPr lang="en-US" sz="1600" dirty="0" smtClean="0">
                <a:solidFill>
                  <a:srgbClr val="000408"/>
                </a:solidFill>
                <a:cs typeface="Arial" charset="0"/>
              </a:rPr>
              <a:t>Establish cartridge supply system</a:t>
            </a:r>
            <a:endParaRPr lang="en-US" sz="1600" dirty="0">
              <a:solidFill>
                <a:srgbClr val="000408"/>
              </a:solidFill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6800" y="3346095"/>
            <a:ext cx="4562475" cy="33855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arlett" pitchFamily="2" charset="2"/>
              <a:buNone/>
            </a:pPr>
            <a:r>
              <a:rPr lang="en-US" sz="1600" dirty="0" smtClean="0">
                <a:solidFill>
                  <a:srgbClr val="000408"/>
                </a:solidFill>
                <a:cs typeface="Arial" charset="0"/>
              </a:rPr>
              <a:t>Revise registers &amp; request forms</a:t>
            </a:r>
            <a:endParaRPr lang="en-US" sz="1600" dirty="0">
              <a:solidFill>
                <a:srgbClr val="000408"/>
              </a:solidFill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6800" y="3826460"/>
            <a:ext cx="4562475" cy="33855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arlett" pitchFamily="2" charset="2"/>
              <a:buNone/>
            </a:pPr>
            <a:r>
              <a:rPr lang="en-US" sz="1600" dirty="0" smtClean="0">
                <a:solidFill>
                  <a:srgbClr val="000408"/>
                </a:solidFill>
                <a:cs typeface="Arial" charset="0"/>
              </a:rPr>
              <a:t>Develop clinical protocols</a:t>
            </a:r>
            <a:endParaRPr lang="en-US" sz="1600" dirty="0">
              <a:solidFill>
                <a:srgbClr val="000408"/>
              </a:solidFill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6800" y="4306825"/>
            <a:ext cx="4562475" cy="33855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arlett" pitchFamily="2" charset="2"/>
              <a:buNone/>
            </a:pPr>
            <a:r>
              <a:rPr lang="en-US" sz="1600" dirty="0" smtClean="0">
                <a:solidFill>
                  <a:srgbClr val="000408"/>
                </a:solidFill>
                <a:cs typeface="Arial" charset="0"/>
              </a:rPr>
              <a:t>Develop SOPs</a:t>
            </a:r>
            <a:endParaRPr lang="en-US" sz="1600" dirty="0">
              <a:solidFill>
                <a:srgbClr val="000408"/>
              </a:solidFill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6800" y="4787190"/>
            <a:ext cx="4562475" cy="33855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arlett" pitchFamily="2" charset="2"/>
              <a:buNone/>
            </a:pPr>
            <a:r>
              <a:rPr lang="en-US" sz="1600" dirty="0" smtClean="0">
                <a:solidFill>
                  <a:srgbClr val="000408"/>
                </a:solidFill>
                <a:cs typeface="Arial" charset="0"/>
              </a:rPr>
              <a:t>Conduct lab renovations</a:t>
            </a:r>
            <a:endParaRPr lang="en-US" sz="1600" dirty="0">
              <a:solidFill>
                <a:srgbClr val="000408"/>
              </a:solidFill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6800" y="5267555"/>
            <a:ext cx="4562475" cy="33855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arlett" pitchFamily="2" charset="2"/>
              <a:buNone/>
            </a:pPr>
            <a:r>
              <a:rPr lang="en-US" sz="1600" dirty="0" smtClean="0">
                <a:solidFill>
                  <a:srgbClr val="000408"/>
                </a:solidFill>
                <a:cs typeface="Arial" charset="0"/>
              </a:rPr>
              <a:t>Establish supervision system</a:t>
            </a:r>
            <a:endParaRPr lang="en-US" sz="1600" dirty="0">
              <a:solidFill>
                <a:srgbClr val="000408"/>
              </a:solidFill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66800" y="5747921"/>
            <a:ext cx="4562475" cy="33855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arlett" pitchFamily="2" charset="2"/>
              <a:buNone/>
            </a:pPr>
            <a:r>
              <a:rPr lang="en-US" sz="1600" dirty="0" smtClean="0">
                <a:solidFill>
                  <a:srgbClr val="000408"/>
                </a:solidFill>
                <a:cs typeface="Arial" charset="0"/>
              </a:rPr>
              <a:t>Finalize procurement</a:t>
            </a:r>
            <a:endParaRPr lang="en-US" sz="1600" dirty="0">
              <a:solidFill>
                <a:srgbClr val="000408"/>
              </a:solidFill>
              <a:cs typeface="Arial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rot="5400000">
            <a:off x="5303837" y="2384571"/>
            <a:ext cx="38258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rot="5400000">
            <a:off x="5305425" y="2820194"/>
            <a:ext cx="38258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5400000">
            <a:off x="5302249" y="3307201"/>
            <a:ext cx="38258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5400000">
            <a:off x="5307013" y="3802638"/>
            <a:ext cx="38258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5308601" y="4224914"/>
            <a:ext cx="38258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5400000">
            <a:off x="5300661" y="4687888"/>
            <a:ext cx="38258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5291139" y="5124950"/>
            <a:ext cx="38258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5400000">
            <a:off x="5291139" y="5633890"/>
            <a:ext cx="38258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5753100" y="2558561"/>
            <a:ext cx="381000" cy="3307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5753100" y="3038926"/>
            <a:ext cx="381000" cy="3307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5753100" y="3499289"/>
            <a:ext cx="381000" cy="3307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V="1">
            <a:off x="5753100" y="5565676"/>
            <a:ext cx="381000" cy="3644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V="1">
            <a:off x="5753100" y="5078900"/>
            <a:ext cx="381000" cy="3644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V="1">
            <a:off x="5753100" y="4645379"/>
            <a:ext cx="381000" cy="3644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flipV="1">
            <a:off x="5753100" y="4165014"/>
            <a:ext cx="381000" cy="3644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5753100" y="4032826"/>
            <a:ext cx="3810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685800" y="2061309"/>
            <a:ext cx="381000" cy="3644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V="1">
            <a:off x="685800" y="2524786"/>
            <a:ext cx="381000" cy="3644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V="1">
            <a:off x="647700" y="3005151"/>
            <a:ext cx="381000" cy="3644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flipV="1">
            <a:off x="647700" y="3461970"/>
            <a:ext cx="381000" cy="3644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619125" y="4341079"/>
            <a:ext cx="419100" cy="1563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647700" y="4853560"/>
            <a:ext cx="419100" cy="1563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647700" y="5317038"/>
            <a:ext cx="419100" cy="1563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647700" y="5773857"/>
            <a:ext cx="419100" cy="1563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>
            <a:off x="685800" y="4034414"/>
            <a:ext cx="4191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7" name="Group 46"/>
          <p:cNvGrpSpPr/>
          <p:nvPr/>
        </p:nvGrpSpPr>
        <p:grpSpPr>
          <a:xfrm rot="5400000">
            <a:off x="4085573" y="-3091771"/>
            <a:ext cx="1022439" cy="8303343"/>
            <a:chOff x="674060" y="1775496"/>
            <a:chExt cx="962533" cy="3680079"/>
          </a:xfrm>
        </p:grpSpPr>
        <p:sp>
          <p:nvSpPr>
            <p:cNvPr id="53" name="Rectangle 52"/>
            <p:cNvSpPr/>
            <p:nvPr/>
          </p:nvSpPr>
          <p:spPr bwMode="auto">
            <a:xfrm>
              <a:off x="674060" y="1775496"/>
              <a:ext cx="881257" cy="3680079"/>
            </a:xfrm>
            <a:prstGeom prst="rect">
              <a:avLst/>
            </a:prstGeom>
            <a:solidFill>
              <a:schemeClr val="bg1">
                <a:lumMod val="50000"/>
                <a:alpha val="91000"/>
              </a:schemeClr>
            </a:solidFill>
            <a:ln w="9525" cap="flat" cmpd="sng" algn="ctr">
              <a:solidFill>
                <a:srgbClr val="2727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 rot="16200000">
              <a:off x="-526654" y="3292329"/>
              <a:ext cx="3660083" cy="666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457200"/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Phase 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5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: Preparation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 </a:t>
              </a:r>
              <a:endParaRPr lang="en-US" sz="2000" b="1" dirty="0" smtClean="0">
                <a:solidFill>
                  <a:srgbClr val="FFFFFF"/>
                </a:solidFill>
                <a:cs typeface="Verdana"/>
              </a:endParaRPr>
            </a:p>
            <a:p>
              <a:pPr algn="ctr" defTabSz="457200"/>
              <a:endParaRPr lang="en-US" sz="2000" b="1" dirty="0">
                <a:solidFill>
                  <a:srgbClr val="FFFFFF"/>
                </a:solidFill>
                <a:cs typeface="Verdan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17129" y="1578300"/>
            <a:ext cx="3617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 smtClean="0">
                <a:solidFill>
                  <a:srgbClr val="FFFFFF"/>
                </a:solidFill>
                <a:latin typeface="Verdana"/>
                <a:cs typeface="Verdana"/>
              </a:rPr>
              <a:t>Phase 1: Introduction</a:t>
            </a:r>
            <a:endParaRPr lang="en-US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827584" y="2348880"/>
          <a:ext cx="7861299" cy="3754120"/>
        </p:xfrm>
        <a:graphic>
          <a:graphicData uri="http://schemas.openxmlformats.org/drawingml/2006/table">
            <a:tbl>
              <a:tblPr firstRow="1" bandRow="1"/>
              <a:tblGrid>
                <a:gridCol w="4864100"/>
                <a:gridCol w="2997199"/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latin typeface="Verdana"/>
                          <a:cs typeface="Verdana"/>
                        </a:rPr>
                        <a:t>Activities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7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latin typeface="Verdana"/>
                          <a:cs typeface="Verdana"/>
                        </a:rPr>
                        <a:t>Expected outcomes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70000"/>
                      </a:sys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Conduct laboratory renovations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Develop clinical protocols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Revise registers &amp; request forms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Develop site reporting template (M&amp;E)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Develop 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SOPs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nl-NL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Develop</a:t>
                      </a:r>
                      <a:r>
                        <a:rPr lang="nl-NL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training plan</a:t>
                      </a:r>
                      <a:endParaRPr lang="en-US" baseline="0" dirty="0" smtClean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Develop 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a supervision plan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Finalize procurement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Set-up a cartridge supply system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nl-NL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Develop</a:t>
                      </a:r>
                      <a:r>
                        <a:rPr lang="nl-NL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nl-NL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a </a:t>
                      </a:r>
                      <a:r>
                        <a:rPr lang="nl-NL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maintenance</a:t>
                      </a:r>
                      <a:r>
                        <a:rPr lang="nl-NL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plan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nl-NL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Develop</a:t>
                      </a:r>
                      <a:r>
                        <a:rPr lang="nl-NL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nl-NL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waste-management</a:t>
                      </a:r>
                      <a:r>
                        <a:rPr lang="nl-NL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plan</a:t>
                      </a:r>
                      <a:endParaRPr lang="en-US" baseline="0" dirty="0" smtClean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  <a:p>
                      <a:pPr>
                        <a:buFontTx/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Lab renovations completed, documents and lab support systems (maintenance, supervision etc) developed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 rot="5400000">
            <a:off x="4085573" y="-3091771"/>
            <a:ext cx="1022439" cy="8303343"/>
            <a:chOff x="674060" y="1775496"/>
            <a:chExt cx="962533" cy="3680079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74060" y="1775496"/>
              <a:ext cx="881257" cy="3680079"/>
            </a:xfrm>
            <a:prstGeom prst="rect">
              <a:avLst/>
            </a:prstGeom>
            <a:solidFill>
              <a:schemeClr val="bg1">
                <a:lumMod val="50000"/>
                <a:alpha val="91000"/>
              </a:schemeClr>
            </a:solidFill>
            <a:ln w="9525" cap="flat" cmpd="sng" algn="ctr">
              <a:solidFill>
                <a:srgbClr val="2727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-526654" y="3292329"/>
              <a:ext cx="3660083" cy="666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457200"/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Phase 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5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: Preparation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 </a:t>
              </a:r>
              <a:endParaRPr lang="en-US" sz="2000" b="1" dirty="0" smtClean="0">
                <a:solidFill>
                  <a:srgbClr val="FFFFFF"/>
                </a:solidFill>
                <a:cs typeface="Verdana"/>
              </a:endParaRPr>
            </a:p>
            <a:p>
              <a:pPr algn="ctr" defTabSz="457200"/>
              <a:endParaRPr lang="en-US" sz="2000" b="1" dirty="0">
                <a:solidFill>
                  <a:srgbClr val="FFFFFF"/>
                </a:solidFill>
                <a:cs typeface="Verdan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>
            <a:stCxn id="8" idx="2"/>
            <a:endCxn id="9" idx="0"/>
          </p:cNvCxnSpPr>
          <p:nvPr/>
        </p:nvCxnSpPr>
        <p:spPr bwMode="auto">
          <a:xfrm>
            <a:off x="4514677" y="4013775"/>
            <a:ext cx="0" cy="4233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95536" y="3861048"/>
            <a:ext cx="2333625" cy="58477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arlett" pitchFamily="2" charset="2"/>
              <a:buNone/>
            </a:pPr>
            <a:r>
              <a:rPr lang="en-US" sz="1600" dirty="0" smtClean="0">
                <a:solidFill>
                  <a:srgbClr val="000408"/>
                </a:solidFill>
                <a:cs typeface="Arial" charset="0"/>
              </a:rPr>
              <a:t>Conduct Training of trainers</a:t>
            </a:r>
            <a:endParaRPr lang="en-US" sz="1600" dirty="0">
              <a:solidFill>
                <a:srgbClr val="000408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3429000"/>
            <a:ext cx="2333625" cy="58477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arlett" pitchFamily="2" charset="2"/>
              <a:buNone/>
            </a:pPr>
            <a:r>
              <a:rPr lang="en-US" sz="1600" dirty="0" smtClean="0">
                <a:solidFill>
                  <a:srgbClr val="000408"/>
                </a:solidFill>
                <a:cs typeface="Arial" charset="0"/>
              </a:rPr>
              <a:t>Conduct site specific training</a:t>
            </a:r>
            <a:endParaRPr lang="en-US" sz="1600" dirty="0">
              <a:solidFill>
                <a:srgbClr val="000408"/>
              </a:solidFill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4437112"/>
            <a:ext cx="2333625" cy="58477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arlett" pitchFamily="2" charset="2"/>
              <a:buNone/>
            </a:pPr>
            <a:r>
              <a:rPr lang="en-US" sz="1600" dirty="0" smtClean="0">
                <a:solidFill>
                  <a:srgbClr val="000408"/>
                </a:solidFill>
                <a:cs typeface="Arial" charset="0"/>
              </a:rPr>
              <a:t>Install </a:t>
            </a:r>
            <a:r>
              <a:rPr lang="en-US" sz="1600" dirty="0" err="1" smtClean="0">
                <a:solidFill>
                  <a:srgbClr val="000408"/>
                </a:solidFill>
                <a:cs typeface="Arial" charset="0"/>
              </a:rPr>
              <a:t>GeneXpert</a:t>
            </a:r>
            <a:r>
              <a:rPr lang="en-US" sz="1600" dirty="0" smtClean="0">
                <a:solidFill>
                  <a:srgbClr val="000408"/>
                </a:solidFill>
                <a:cs typeface="Arial" charset="0"/>
              </a:rPr>
              <a:t> instruments</a:t>
            </a:r>
            <a:endParaRPr lang="en-US" sz="1600" dirty="0">
              <a:solidFill>
                <a:srgbClr val="000408"/>
              </a:solidFill>
              <a:cs typeface="Arial" charset="0"/>
            </a:endParaRPr>
          </a:p>
        </p:txBody>
      </p:sp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 bwMode="auto">
          <a:xfrm flipV="1">
            <a:off x="2729161" y="3721388"/>
            <a:ext cx="618703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9" idx="3"/>
          </p:cNvCxnSpPr>
          <p:nvPr/>
        </p:nvCxnSpPr>
        <p:spPr bwMode="auto">
          <a:xfrm flipV="1">
            <a:off x="5681489" y="4293096"/>
            <a:ext cx="762719" cy="4364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Arrow Connector 13"/>
          <p:cNvCxnSpPr>
            <a:stCxn id="8" idx="3"/>
          </p:cNvCxnSpPr>
          <p:nvPr/>
        </p:nvCxnSpPr>
        <p:spPr bwMode="auto">
          <a:xfrm>
            <a:off x="5681489" y="3721388"/>
            <a:ext cx="690711" cy="5717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>
            <a:stCxn id="7" idx="3"/>
            <a:endCxn id="9" idx="1"/>
          </p:cNvCxnSpPr>
          <p:nvPr/>
        </p:nvCxnSpPr>
        <p:spPr bwMode="auto">
          <a:xfrm>
            <a:off x="2729161" y="4153436"/>
            <a:ext cx="618703" cy="5760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6372200" y="4293096"/>
            <a:ext cx="100811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2" name="Group 41"/>
          <p:cNvGrpSpPr/>
          <p:nvPr/>
        </p:nvGrpSpPr>
        <p:grpSpPr>
          <a:xfrm rot="5400000">
            <a:off x="4085573" y="-3091771"/>
            <a:ext cx="1022439" cy="8303343"/>
            <a:chOff x="674060" y="1775496"/>
            <a:chExt cx="962533" cy="3680079"/>
          </a:xfrm>
        </p:grpSpPr>
        <p:sp>
          <p:nvSpPr>
            <p:cNvPr id="43" name="Rectangle 42"/>
            <p:cNvSpPr/>
            <p:nvPr/>
          </p:nvSpPr>
          <p:spPr bwMode="auto">
            <a:xfrm>
              <a:off x="674060" y="1775496"/>
              <a:ext cx="881257" cy="3680079"/>
            </a:xfrm>
            <a:prstGeom prst="rect">
              <a:avLst/>
            </a:prstGeom>
            <a:solidFill>
              <a:schemeClr val="bg1">
                <a:lumMod val="50000"/>
                <a:alpha val="91000"/>
              </a:schemeClr>
            </a:solidFill>
            <a:ln w="9525" cap="flat" cmpd="sng" algn="ctr">
              <a:solidFill>
                <a:srgbClr val="2727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-526654" y="3292329"/>
              <a:ext cx="3660083" cy="666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457200"/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Phase 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6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: Training &amp; Installation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 </a:t>
              </a:r>
              <a:endParaRPr lang="en-US" sz="2000" b="1" dirty="0" smtClean="0">
                <a:solidFill>
                  <a:srgbClr val="FFFFFF"/>
                </a:solidFill>
                <a:cs typeface="Verdana"/>
              </a:endParaRPr>
            </a:p>
            <a:p>
              <a:pPr algn="ctr" defTabSz="457200"/>
              <a:endParaRPr lang="en-US" sz="2000" b="1" dirty="0">
                <a:solidFill>
                  <a:srgbClr val="FFFFFF"/>
                </a:solidFill>
                <a:cs typeface="Verdan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17129" y="1578300"/>
            <a:ext cx="3617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 smtClean="0">
                <a:solidFill>
                  <a:srgbClr val="FFFFFF"/>
                </a:solidFill>
                <a:latin typeface="Verdana"/>
                <a:cs typeface="Verdana"/>
              </a:rPr>
              <a:t>Phase 1: Introduction</a:t>
            </a:r>
            <a:endParaRPr lang="en-US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800100" y="2494280"/>
          <a:ext cx="7861299" cy="2108200"/>
        </p:xfrm>
        <a:graphic>
          <a:graphicData uri="http://schemas.openxmlformats.org/drawingml/2006/table">
            <a:tbl>
              <a:tblPr firstRow="1" bandRow="1"/>
              <a:tblGrid>
                <a:gridCol w="4864100"/>
                <a:gridCol w="2997199"/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latin typeface="Verdana"/>
                          <a:cs typeface="Verdana"/>
                        </a:rPr>
                        <a:t>Activities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7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latin typeface="Verdana"/>
                          <a:cs typeface="Verdana"/>
                        </a:rPr>
                        <a:t>Expected outcomes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70000"/>
                      </a:sys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Conduct training of trainers (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ToT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Conduct site-specific trainings of laboratory &amp; clinical staff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Install the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GeneXpert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instruments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nl-NL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Place </a:t>
                      </a:r>
                      <a:r>
                        <a:rPr lang="nl-NL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revised</a:t>
                      </a:r>
                      <a:r>
                        <a:rPr lang="nl-NL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registers and </a:t>
                      </a:r>
                      <a:r>
                        <a:rPr lang="nl-NL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SOPs</a:t>
                      </a:r>
                      <a:r>
                        <a:rPr lang="nl-NL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in </a:t>
                      </a:r>
                      <a:r>
                        <a:rPr lang="nl-NL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laboratory</a:t>
                      </a:r>
                      <a:r>
                        <a:rPr lang="nl-NL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and </a:t>
                      </a:r>
                      <a:r>
                        <a:rPr lang="nl-NL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clinics</a:t>
                      </a:r>
                      <a:endParaRPr lang="en-US" baseline="0" dirty="0" smtClean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-Routine use of Xpert has started</a:t>
                      </a:r>
                      <a:endParaRPr lang="en-US" dirty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 rot="5400000">
            <a:off x="4085573" y="-3091771"/>
            <a:ext cx="1022439" cy="8303343"/>
            <a:chOff x="674060" y="1775496"/>
            <a:chExt cx="962533" cy="3680079"/>
          </a:xfrm>
        </p:grpSpPr>
        <p:sp>
          <p:nvSpPr>
            <p:cNvPr id="10" name="Rectangle 9"/>
            <p:cNvSpPr/>
            <p:nvPr/>
          </p:nvSpPr>
          <p:spPr bwMode="auto">
            <a:xfrm>
              <a:off x="674060" y="1775496"/>
              <a:ext cx="881257" cy="3680079"/>
            </a:xfrm>
            <a:prstGeom prst="rect">
              <a:avLst/>
            </a:prstGeom>
            <a:solidFill>
              <a:schemeClr val="bg1">
                <a:lumMod val="50000"/>
                <a:alpha val="91000"/>
              </a:schemeClr>
            </a:solidFill>
            <a:ln w="9525" cap="flat" cmpd="sng" algn="ctr">
              <a:solidFill>
                <a:srgbClr val="2727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-526654" y="3292329"/>
              <a:ext cx="3660083" cy="666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457200"/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Phase 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6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: Training &amp; Installation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 </a:t>
              </a:r>
              <a:endParaRPr lang="en-US" sz="2000" b="1" dirty="0" smtClean="0">
                <a:solidFill>
                  <a:srgbClr val="FFFFFF"/>
                </a:solidFill>
                <a:cs typeface="Verdana"/>
              </a:endParaRPr>
            </a:p>
            <a:p>
              <a:pPr algn="ctr" defTabSz="457200"/>
              <a:endParaRPr lang="en-US" sz="2000" b="1" dirty="0">
                <a:solidFill>
                  <a:srgbClr val="FFFFFF"/>
                </a:solidFill>
                <a:cs typeface="Verdan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>
            <a:endCxn id="20" idx="1"/>
          </p:cNvCxnSpPr>
          <p:nvPr/>
        </p:nvCxnSpPr>
        <p:spPr bwMode="auto">
          <a:xfrm>
            <a:off x="0" y="3356992"/>
            <a:ext cx="936104" cy="345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20" idx="3"/>
            <a:endCxn id="32" idx="1"/>
          </p:cNvCxnSpPr>
          <p:nvPr/>
        </p:nvCxnSpPr>
        <p:spPr bwMode="auto">
          <a:xfrm>
            <a:off x="2520280" y="3391545"/>
            <a:ext cx="75557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936104" y="2852936"/>
            <a:ext cx="1584176" cy="107721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arlett" pitchFamily="2" charset="2"/>
              <a:buNone/>
            </a:pPr>
            <a:r>
              <a:rPr lang="en-US" sz="1600" dirty="0" smtClean="0">
                <a:solidFill>
                  <a:srgbClr val="000408"/>
                </a:solidFill>
                <a:cs typeface="Arial" charset="0"/>
              </a:rPr>
              <a:t>Conduct monitoring &amp; supervision visits </a:t>
            </a:r>
            <a:endParaRPr lang="en-US" sz="1600" dirty="0">
              <a:solidFill>
                <a:srgbClr val="000408"/>
              </a:solidFill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75856" y="2852936"/>
            <a:ext cx="1628776" cy="107721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arlett" pitchFamily="2" charset="2"/>
              <a:buNone/>
            </a:pPr>
            <a:r>
              <a:rPr lang="nl-NL" sz="1600" dirty="0" err="1" smtClean="0">
                <a:solidFill>
                  <a:srgbClr val="000408"/>
                </a:solidFill>
                <a:cs typeface="Arial" charset="0"/>
              </a:rPr>
              <a:t>Evaluate</a:t>
            </a:r>
            <a:r>
              <a:rPr lang="nl-NL" sz="1600" dirty="0" smtClean="0">
                <a:solidFill>
                  <a:srgbClr val="000408"/>
                </a:solidFill>
                <a:cs typeface="Arial" charset="0"/>
              </a:rPr>
              <a:t> the </a:t>
            </a:r>
            <a:r>
              <a:rPr lang="nl-NL" sz="1600" dirty="0" err="1" smtClean="0">
                <a:solidFill>
                  <a:srgbClr val="000408"/>
                </a:solidFill>
                <a:cs typeface="Arial" charset="0"/>
              </a:rPr>
              <a:t>quality</a:t>
            </a:r>
            <a:r>
              <a:rPr lang="nl-NL" sz="1600" dirty="0" smtClean="0">
                <a:solidFill>
                  <a:srgbClr val="000408"/>
                </a:solidFill>
                <a:cs typeface="Arial" charset="0"/>
              </a:rPr>
              <a:t> &amp; impact of </a:t>
            </a:r>
            <a:r>
              <a:rPr lang="nl-NL" sz="1600" dirty="0" err="1" smtClean="0">
                <a:solidFill>
                  <a:srgbClr val="000408"/>
                </a:solidFill>
                <a:cs typeface="Arial" charset="0"/>
              </a:rPr>
              <a:t>Xpert</a:t>
            </a:r>
            <a:r>
              <a:rPr lang="nl-NL" sz="1600" dirty="0" smtClean="0">
                <a:solidFill>
                  <a:srgbClr val="000408"/>
                </a:solidFill>
                <a:cs typeface="Arial" charset="0"/>
              </a:rPr>
              <a:t> </a:t>
            </a:r>
            <a:r>
              <a:rPr lang="nl-NL" sz="1600" dirty="0" err="1" smtClean="0">
                <a:solidFill>
                  <a:srgbClr val="000408"/>
                </a:solidFill>
                <a:cs typeface="Arial" charset="0"/>
              </a:rPr>
              <a:t>use</a:t>
            </a:r>
            <a:endParaRPr lang="en-US" sz="1600" dirty="0">
              <a:solidFill>
                <a:srgbClr val="000408"/>
              </a:solidFill>
              <a:cs typeface="Arial" charset="0"/>
            </a:endParaRPr>
          </a:p>
        </p:txBody>
      </p:sp>
      <p:cxnSp>
        <p:nvCxnSpPr>
          <p:cNvPr id="34" name="Straight Arrow Connector 33"/>
          <p:cNvCxnSpPr>
            <a:stCxn id="32" idx="3"/>
          </p:cNvCxnSpPr>
          <p:nvPr/>
        </p:nvCxnSpPr>
        <p:spPr bwMode="auto">
          <a:xfrm flipV="1">
            <a:off x="4904632" y="3364250"/>
            <a:ext cx="918912" cy="2729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8" name="Group 27"/>
          <p:cNvGrpSpPr/>
          <p:nvPr/>
        </p:nvGrpSpPr>
        <p:grpSpPr>
          <a:xfrm rot="5400000">
            <a:off x="4085573" y="-3091771"/>
            <a:ext cx="1022439" cy="8303343"/>
            <a:chOff x="674060" y="1775496"/>
            <a:chExt cx="962533" cy="3680079"/>
          </a:xfrm>
        </p:grpSpPr>
        <p:sp>
          <p:nvSpPr>
            <p:cNvPr id="29" name="Rectangle 28"/>
            <p:cNvSpPr/>
            <p:nvPr/>
          </p:nvSpPr>
          <p:spPr bwMode="auto">
            <a:xfrm>
              <a:off x="674060" y="1775496"/>
              <a:ext cx="881257" cy="3680079"/>
            </a:xfrm>
            <a:prstGeom prst="rect">
              <a:avLst/>
            </a:prstGeom>
            <a:solidFill>
              <a:schemeClr val="bg1">
                <a:lumMod val="50000"/>
                <a:alpha val="91000"/>
              </a:schemeClr>
            </a:solidFill>
            <a:ln w="9525" cap="flat" cmpd="sng" algn="ctr">
              <a:solidFill>
                <a:srgbClr val="2727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-526654" y="3292329"/>
              <a:ext cx="3660083" cy="666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457200"/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Phase 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7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: Monitoring &amp; Evaluation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 </a:t>
              </a:r>
              <a:endParaRPr lang="en-US" sz="2000" b="1" dirty="0" smtClean="0">
                <a:solidFill>
                  <a:srgbClr val="FFFFFF"/>
                </a:solidFill>
                <a:cs typeface="Verdana"/>
              </a:endParaRPr>
            </a:p>
            <a:p>
              <a:pPr algn="ctr" defTabSz="457200"/>
              <a:endParaRPr lang="en-US" sz="2000" b="1" dirty="0">
                <a:solidFill>
                  <a:srgbClr val="FFFFFF"/>
                </a:solidFill>
                <a:cs typeface="Verdan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539552" y="2276872"/>
          <a:ext cx="7861299" cy="2382520"/>
        </p:xfrm>
        <a:graphic>
          <a:graphicData uri="http://schemas.openxmlformats.org/drawingml/2006/table">
            <a:tbl>
              <a:tblPr firstRow="1" bandRow="1"/>
              <a:tblGrid>
                <a:gridCol w="4864100"/>
                <a:gridCol w="2997199"/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latin typeface="Verdana"/>
                          <a:cs typeface="Verdana"/>
                        </a:rPr>
                        <a:t>Activities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7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latin typeface="Verdana"/>
                          <a:cs typeface="Verdana"/>
                        </a:rPr>
                        <a:t>Expected outcomes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70000"/>
                      </a:sys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Conduct monitoring &amp; supervision visits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Improve 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lab operator skills </a:t>
                      </a:r>
                      <a:r>
                        <a:rPr lang="en-US" baseline="0" dirty="0" smtClean="0">
                          <a:solidFill>
                            <a:srgbClr val="000408"/>
                          </a:solidFill>
                          <a:latin typeface="Verdana"/>
                          <a:cs typeface="Verdana"/>
                        </a:rPr>
                        <a:t>(mentorship)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rgbClr val="000408"/>
                          </a:solidFill>
                          <a:latin typeface="Verdana"/>
                          <a:cs typeface="Verdana"/>
                        </a:rPr>
                        <a:t>Improve </a:t>
                      </a:r>
                      <a:r>
                        <a:rPr lang="en-US" baseline="0" dirty="0" smtClean="0">
                          <a:solidFill>
                            <a:srgbClr val="000408"/>
                          </a:solidFill>
                          <a:latin typeface="Verdana"/>
                          <a:cs typeface="Verdana"/>
                        </a:rPr>
                        <a:t>recording &amp; reporting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rgbClr val="000408"/>
                          </a:solidFill>
                          <a:latin typeface="Verdana"/>
                          <a:cs typeface="Verdana"/>
                        </a:rPr>
                        <a:t>Collect </a:t>
                      </a:r>
                      <a:r>
                        <a:rPr lang="en-US" baseline="0" dirty="0" smtClean="0">
                          <a:solidFill>
                            <a:srgbClr val="000408"/>
                          </a:solidFill>
                          <a:latin typeface="Verdana"/>
                          <a:cs typeface="Verdana"/>
                        </a:rPr>
                        <a:t>monthly (lab) quality </a:t>
                      </a:r>
                      <a:r>
                        <a:rPr lang="en-US" baseline="0" dirty="0" smtClean="0">
                          <a:solidFill>
                            <a:srgbClr val="000408"/>
                          </a:solidFill>
                          <a:latin typeface="Verdana"/>
                          <a:cs typeface="Verdana"/>
                        </a:rPr>
                        <a:t>indicators</a:t>
                      </a:r>
                      <a:endParaRPr lang="en-US" baseline="0" dirty="0" smtClean="0">
                        <a:solidFill>
                          <a:srgbClr val="000408"/>
                        </a:solidFill>
                        <a:latin typeface="Verdana"/>
                        <a:cs typeface="Verdana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nl-NL" baseline="0" dirty="0" err="1" smtClean="0">
                          <a:solidFill>
                            <a:srgbClr val="000408"/>
                          </a:solidFill>
                          <a:latin typeface="Verdana"/>
                          <a:cs typeface="Verdana"/>
                        </a:rPr>
                        <a:t>Evalute</a:t>
                      </a:r>
                      <a:r>
                        <a:rPr lang="nl-NL" baseline="0" dirty="0" smtClean="0">
                          <a:solidFill>
                            <a:srgbClr val="00040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nl-NL" baseline="0" dirty="0" smtClean="0">
                          <a:solidFill>
                            <a:srgbClr val="000408"/>
                          </a:solidFill>
                          <a:latin typeface="Verdana"/>
                          <a:cs typeface="Verdana"/>
                        </a:rPr>
                        <a:t>the </a:t>
                      </a:r>
                      <a:r>
                        <a:rPr lang="nl-NL" baseline="0" dirty="0" err="1" smtClean="0">
                          <a:solidFill>
                            <a:srgbClr val="000408"/>
                          </a:solidFill>
                          <a:latin typeface="Verdana"/>
                          <a:cs typeface="Verdana"/>
                        </a:rPr>
                        <a:t>quality</a:t>
                      </a:r>
                      <a:r>
                        <a:rPr lang="nl-NL" baseline="0" dirty="0" smtClean="0">
                          <a:solidFill>
                            <a:srgbClr val="000408"/>
                          </a:solidFill>
                          <a:latin typeface="Verdana"/>
                          <a:cs typeface="Verdana"/>
                        </a:rPr>
                        <a:t> and impact of </a:t>
                      </a:r>
                      <a:r>
                        <a:rPr lang="nl-NL" baseline="0" dirty="0" err="1" smtClean="0">
                          <a:solidFill>
                            <a:srgbClr val="000408"/>
                          </a:solidFill>
                          <a:latin typeface="Verdana"/>
                          <a:cs typeface="Verdana"/>
                        </a:rPr>
                        <a:t>Xpert</a:t>
                      </a:r>
                      <a:r>
                        <a:rPr lang="nl-NL" baseline="0" dirty="0" smtClean="0">
                          <a:solidFill>
                            <a:srgbClr val="00040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nl-NL" baseline="0" dirty="0" err="1" smtClean="0">
                          <a:solidFill>
                            <a:srgbClr val="000408"/>
                          </a:solidFill>
                          <a:latin typeface="Verdana"/>
                          <a:cs typeface="Verdana"/>
                        </a:rPr>
                        <a:t>use</a:t>
                      </a:r>
                      <a:endParaRPr lang="nl-NL" baseline="0" dirty="0" smtClean="0">
                        <a:solidFill>
                          <a:srgbClr val="000408"/>
                        </a:solidFill>
                        <a:latin typeface="Verdana"/>
                        <a:cs typeface="Verdan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-Quality of Xpert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routine use is 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ensured</a:t>
                      </a:r>
                    </a:p>
                    <a:p>
                      <a:r>
                        <a:rPr lang="nl-NL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-</a:t>
                      </a:r>
                      <a:r>
                        <a:rPr lang="nl-NL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Benefits</a:t>
                      </a:r>
                      <a:r>
                        <a:rPr lang="nl-NL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and </a:t>
                      </a:r>
                      <a:r>
                        <a:rPr lang="nl-NL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obstacles</a:t>
                      </a:r>
                      <a:r>
                        <a:rPr lang="nl-NL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of </a:t>
                      </a:r>
                      <a:r>
                        <a:rPr lang="nl-NL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Xpert</a:t>
                      </a:r>
                      <a:r>
                        <a:rPr lang="nl-NL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nl-NL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used</a:t>
                      </a:r>
                      <a:r>
                        <a:rPr lang="nl-NL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are </a:t>
                      </a:r>
                      <a:r>
                        <a:rPr lang="nl-NL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evaluated</a:t>
                      </a:r>
                      <a:endParaRPr lang="en-US" dirty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 rot="5400000">
            <a:off x="4085573" y="-3091771"/>
            <a:ext cx="1022439" cy="8303343"/>
            <a:chOff x="674060" y="1775496"/>
            <a:chExt cx="962533" cy="3680079"/>
          </a:xfrm>
        </p:grpSpPr>
        <p:sp>
          <p:nvSpPr>
            <p:cNvPr id="11" name="Rectangle 10"/>
            <p:cNvSpPr/>
            <p:nvPr/>
          </p:nvSpPr>
          <p:spPr bwMode="auto">
            <a:xfrm>
              <a:off x="674060" y="1775496"/>
              <a:ext cx="881257" cy="3680079"/>
            </a:xfrm>
            <a:prstGeom prst="rect">
              <a:avLst/>
            </a:prstGeom>
            <a:solidFill>
              <a:schemeClr val="bg1">
                <a:lumMod val="50000"/>
                <a:alpha val="91000"/>
              </a:schemeClr>
            </a:solidFill>
            <a:ln w="9525" cap="flat" cmpd="sng" algn="ctr">
              <a:solidFill>
                <a:srgbClr val="2727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-526654" y="3292329"/>
              <a:ext cx="3660083" cy="666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457200"/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Phase 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7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: Monitoring &amp; Evaluation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 </a:t>
              </a:r>
              <a:endParaRPr lang="en-US" sz="2000" b="1" dirty="0" smtClean="0">
                <a:solidFill>
                  <a:srgbClr val="FFFFFF"/>
                </a:solidFill>
                <a:cs typeface="Verdana"/>
              </a:endParaRPr>
            </a:p>
            <a:p>
              <a:pPr algn="ctr" defTabSz="457200"/>
              <a:endParaRPr lang="en-US" sz="2000" b="1" dirty="0">
                <a:solidFill>
                  <a:srgbClr val="FFFFFF"/>
                </a:solidFill>
                <a:cs typeface="Verdan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475657" y="2852936"/>
            <a:ext cx="2664296" cy="107721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cs typeface="Verdana"/>
              </a:rPr>
              <a:t>Determine perspectives for the future role of </a:t>
            </a:r>
            <a:r>
              <a:rPr lang="en-US" sz="1600" dirty="0" err="1" smtClean="0">
                <a:solidFill>
                  <a:srgbClr val="000000"/>
                </a:solidFill>
                <a:cs typeface="Verdana"/>
              </a:rPr>
              <a:t>Xpert</a:t>
            </a:r>
            <a:r>
              <a:rPr lang="en-US" sz="1600" dirty="0" smtClean="0">
                <a:solidFill>
                  <a:srgbClr val="000000"/>
                </a:solidFill>
                <a:cs typeface="Verdana"/>
              </a:rPr>
              <a:t> in the country: Final national guideline</a:t>
            </a:r>
          </a:p>
        </p:txBody>
      </p:sp>
      <p:cxnSp>
        <p:nvCxnSpPr>
          <p:cNvPr id="29" name="Straight Arrow Connector 28"/>
          <p:cNvCxnSpPr>
            <a:endCxn id="27" idx="1"/>
          </p:cNvCxnSpPr>
          <p:nvPr/>
        </p:nvCxnSpPr>
        <p:spPr bwMode="auto">
          <a:xfrm flipV="1">
            <a:off x="395536" y="3391545"/>
            <a:ext cx="1080121" cy="374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" name="Group 7"/>
          <p:cNvGrpSpPr/>
          <p:nvPr/>
        </p:nvGrpSpPr>
        <p:grpSpPr>
          <a:xfrm rot="5400000">
            <a:off x="4085573" y="-3091771"/>
            <a:ext cx="1022439" cy="8303343"/>
            <a:chOff x="674060" y="1775496"/>
            <a:chExt cx="962533" cy="3680079"/>
          </a:xfrm>
        </p:grpSpPr>
        <p:sp>
          <p:nvSpPr>
            <p:cNvPr id="9" name="Rectangle 8"/>
            <p:cNvSpPr/>
            <p:nvPr/>
          </p:nvSpPr>
          <p:spPr bwMode="auto">
            <a:xfrm>
              <a:off x="674060" y="1775496"/>
              <a:ext cx="881257" cy="3680079"/>
            </a:xfrm>
            <a:prstGeom prst="rect">
              <a:avLst/>
            </a:prstGeom>
            <a:solidFill>
              <a:schemeClr val="bg1">
                <a:lumMod val="50000"/>
                <a:alpha val="91000"/>
              </a:schemeClr>
            </a:solidFill>
            <a:ln w="9525" cap="flat" cmpd="sng" algn="ctr">
              <a:solidFill>
                <a:srgbClr val="2727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-526654" y="3292329"/>
              <a:ext cx="3660083" cy="666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457200"/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Phase 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8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: Scale up Strategy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 </a:t>
              </a:r>
              <a:endParaRPr lang="en-US" sz="2000" b="1" dirty="0" smtClean="0">
                <a:solidFill>
                  <a:srgbClr val="FFFFFF"/>
                </a:solidFill>
                <a:cs typeface="Verdana"/>
              </a:endParaRPr>
            </a:p>
            <a:p>
              <a:pPr algn="ctr" defTabSz="457200"/>
              <a:endParaRPr lang="en-US" sz="2000" b="1" dirty="0">
                <a:solidFill>
                  <a:srgbClr val="FFFFFF"/>
                </a:solidFill>
                <a:cs typeface="Verdan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17129" y="1578300"/>
            <a:ext cx="3617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 smtClean="0">
                <a:solidFill>
                  <a:srgbClr val="FFFFFF"/>
                </a:solidFill>
                <a:latin typeface="Verdana"/>
                <a:cs typeface="Verdana"/>
              </a:rPr>
              <a:t>Phase 1: Introduction</a:t>
            </a:r>
            <a:endParaRPr lang="en-US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800100" y="2494280"/>
          <a:ext cx="7861299" cy="1559560"/>
        </p:xfrm>
        <a:graphic>
          <a:graphicData uri="http://schemas.openxmlformats.org/drawingml/2006/table">
            <a:tbl>
              <a:tblPr firstRow="1" bandRow="1"/>
              <a:tblGrid>
                <a:gridCol w="4864100"/>
                <a:gridCol w="2997199"/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latin typeface="Verdana"/>
                          <a:cs typeface="Verdana"/>
                        </a:rPr>
                        <a:t>Activities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7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latin typeface="Verdana"/>
                          <a:cs typeface="Verdana"/>
                        </a:rPr>
                        <a:t>Expected outcomes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70000"/>
                      </a:sys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Determine perspectives for the future role of Xpert in the 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country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Develop final 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national guideline</a:t>
                      </a:r>
                    </a:p>
                    <a:p>
                      <a:pPr>
                        <a:buFontTx/>
                        <a:buChar char="-"/>
                      </a:pPr>
                      <a:endParaRPr lang="en-US" dirty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-Finalized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national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Xpert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scale up strategy</a:t>
                      </a:r>
                      <a:endParaRPr lang="en-US" dirty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 rot="5400000">
            <a:off x="4085573" y="-3091771"/>
            <a:ext cx="1022439" cy="8303343"/>
            <a:chOff x="674060" y="1775496"/>
            <a:chExt cx="962533" cy="3680079"/>
          </a:xfrm>
        </p:grpSpPr>
        <p:sp>
          <p:nvSpPr>
            <p:cNvPr id="11" name="Rectangle 10"/>
            <p:cNvSpPr/>
            <p:nvPr/>
          </p:nvSpPr>
          <p:spPr bwMode="auto">
            <a:xfrm>
              <a:off x="674060" y="1775496"/>
              <a:ext cx="881257" cy="3680079"/>
            </a:xfrm>
            <a:prstGeom prst="rect">
              <a:avLst/>
            </a:prstGeom>
            <a:solidFill>
              <a:schemeClr val="bg1">
                <a:lumMod val="50000"/>
                <a:alpha val="91000"/>
              </a:schemeClr>
            </a:solidFill>
            <a:ln w="9525" cap="flat" cmpd="sng" algn="ctr">
              <a:solidFill>
                <a:srgbClr val="2727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-526654" y="3292329"/>
              <a:ext cx="3660083" cy="666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457200"/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Phase 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8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: Scale up Strategy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 </a:t>
              </a:r>
              <a:endParaRPr lang="en-US" sz="2000" b="1" dirty="0" smtClean="0">
                <a:solidFill>
                  <a:srgbClr val="FFFFFF"/>
                </a:solidFill>
                <a:cs typeface="Verdana"/>
              </a:endParaRPr>
            </a:p>
            <a:p>
              <a:pPr algn="ctr" defTabSz="457200"/>
              <a:endParaRPr lang="en-US" sz="2000" b="1" dirty="0">
                <a:solidFill>
                  <a:srgbClr val="FFFFFF"/>
                </a:solidFill>
                <a:cs typeface="Verdan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Folie3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77" t="37539" r="46450" b="24755"/>
          <a:stretch/>
        </p:blipFill>
        <p:spPr>
          <a:xfrm>
            <a:off x="6875871" y="1636194"/>
            <a:ext cx="2255241" cy="125861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0" y="169562"/>
            <a:ext cx="9144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616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616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616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616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616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/>
            <a:r>
              <a:rPr lang="en-US" sz="3000" dirty="0" smtClean="0">
                <a:solidFill>
                  <a:srgbClr val="FF0000"/>
                </a:solidFill>
                <a:effectLst/>
                <a:latin typeface="Verdana" charset="0"/>
                <a:cs typeface="Verdana" charset="0"/>
              </a:rPr>
              <a:t>Phases of </a:t>
            </a:r>
            <a:r>
              <a:rPr lang="en-US" sz="3000" dirty="0" err="1" smtClean="0">
                <a:solidFill>
                  <a:srgbClr val="FF0000"/>
                </a:solidFill>
                <a:effectLst/>
                <a:latin typeface="Verdana" charset="0"/>
                <a:cs typeface="Verdana" charset="0"/>
              </a:rPr>
              <a:t>Xpert</a:t>
            </a:r>
            <a:r>
              <a:rPr lang="en-US" sz="3000" dirty="0" smtClean="0">
                <a:solidFill>
                  <a:srgbClr val="FF0000"/>
                </a:solidFill>
                <a:effectLst/>
                <a:latin typeface="Verdana" charset="0"/>
                <a:cs typeface="Verdana" charset="0"/>
              </a:rPr>
              <a:t> implementation</a:t>
            </a:r>
          </a:p>
        </p:txBody>
      </p:sp>
      <p:pic>
        <p:nvPicPr>
          <p:cNvPr id="7" name="Bild 6" descr="Folie2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366" b="11408"/>
          <a:stretch/>
        </p:blipFill>
        <p:spPr>
          <a:xfrm>
            <a:off x="3098194" y="1464566"/>
            <a:ext cx="3972174" cy="1704846"/>
          </a:xfrm>
          <a:prstGeom prst="rect">
            <a:avLst/>
          </a:prstGeom>
        </p:spPr>
      </p:pic>
      <p:pic>
        <p:nvPicPr>
          <p:cNvPr id="6" name="Bild 5" descr="Folie1.jpg"/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875" b="38936"/>
          <a:stretch/>
        </p:blipFill>
        <p:spPr>
          <a:xfrm>
            <a:off x="183050" y="1540318"/>
            <a:ext cx="3123318" cy="496344"/>
          </a:xfrm>
          <a:prstGeom prst="rect">
            <a:avLst/>
          </a:prstGeom>
        </p:spPr>
      </p:pic>
      <p:pic>
        <p:nvPicPr>
          <p:cNvPr id="9" name="Bild 8" descr="Folie4.jpg"/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697" r="6913" b="21418"/>
          <a:stretch/>
        </p:blipFill>
        <p:spPr>
          <a:xfrm>
            <a:off x="183050" y="3936020"/>
            <a:ext cx="2992239" cy="1178518"/>
          </a:xfrm>
          <a:prstGeom prst="rect">
            <a:avLst/>
          </a:prstGeom>
        </p:spPr>
      </p:pic>
      <p:pic>
        <p:nvPicPr>
          <p:cNvPr id="10" name="Bild 9" descr="Folie5.jpg"/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80" t="26027" r="30560" b="9406"/>
          <a:stretch/>
        </p:blipFill>
        <p:spPr>
          <a:xfrm>
            <a:off x="3175289" y="3478342"/>
            <a:ext cx="2346089" cy="1773499"/>
          </a:xfrm>
          <a:prstGeom prst="rect">
            <a:avLst/>
          </a:prstGeom>
        </p:spPr>
      </p:pic>
      <p:pic>
        <p:nvPicPr>
          <p:cNvPr id="11" name="Bild 10" descr="Folie6.jpg"/>
          <p:cNvPicPr>
            <a:picLocks noChangeAspect="1"/>
          </p:cNvPicPr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04" t="34870" r="29059" b="36934"/>
          <a:stretch/>
        </p:blipFill>
        <p:spPr>
          <a:xfrm>
            <a:off x="5640272" y="3847626"/>
            <a:ext cx="2471197" cy="774909"/>
          </a:xfrm>
          <a:prstGeom prst="rect">
            <a:avLst/>
          </a:prstGeom>
        </p:spPr>
      </p:pic>
      <p:pic>
        <p:nvPicPr>
          <p:cNvPr id="12" name="Bild 11" descr="Folie7.jpg"/>
          <p:cNvPicPr>
            <a:picLocks noChangeAspect="1"/>
          </p:cNvPicPr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54" t="40710" b="28592"/>
          <a:stretch/>
        </p:blipFill>
        <p:spPr>
          <a:xfrm>
            <a:off x="2928826" y="5639341"/>
            <a:ext cx="3432218" cy="825343"/>
          </a:xfrm>
          <a:prstGeom prst="rect">
            <a:avLst/>
          </a:prstGeom>
        </p:spPr>
      </p:pic>
      <p:cxnSp>
        <p:nvCxnSpPr>
          <p:cNvPr id="32" name="Gerade Verbindung 31"/>
          <p:cNvCxnSpPr/>
          <p:nvPr/>
        </p:nvCxnSpPr>
        <p:spPr bwMode="auto">
          <a:xfrm>
            <a:off x="9016705" y="2408523"/>
            <a:ext cx="0" cy="9210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A7A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Gerade Verbindung 33"/>
          <p:cNvCxnSpPr/>
          <p:nvPr/>
        </p:nvCxnSpPr>
        <p:spPr bwMode="auto">
          <a:xfrm>
            <a:off x="183050" y="3329598"/>
            <a:ext cx="0" cy="117073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A7A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Gerade Verbindung 35"/>
          <p:cNvCxnSpPr/>
          <p:nvPr/>
        </p:nvCxnSpPr>
        <p:spPr bwMode="auto">
          <a:xfrm>
            <a:off x="183050" y="3329598"/>
            <a:ext cx="883365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A7A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Gerade Verbindung 39"/>
          <p:cNvCxnSpPr/>
          <p:nvPr/>
        </p:nvCxnSpPr>
        <p:spPr bwMode="auto">
          <a:xfrm>
            <a:off x="8013910" y="4243517"/>
            <a:ext cx="0" cy="119139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A7A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Gerade Verbindung 40"/>
          <p:cNvCxnSpPr/>
          <p:nvPr/>
        </p:nvCxnSpPr>
        <p:spPr bwMode="auto">
          <a:xfrm>
            <a:off x="2966817" y="5434911"/>
            <a:ext cx="0" cy="60229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A7A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Gerade Verbindung 42"/>
          <p:cNvCxnSpPr/>
          <p:nvPr/>
        </p:nvCxnSpPr>
        <p:spPr bwMode="auto">
          <a:xfrm>
            <a:off x="2978576" y="5434911"/>
            <a:ext cx="503533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A7A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feld 32"/>
          <p:cNvSpPr txBox="1"/>
          <p:nvPr/>
        </p:nvSpPr>
        <p:spPr>
          <a:xfrm>
            <a:off x="278565" y="1396311"/>
            <a:ext cx="2896723" cy="1477328"/>
          </a:xfrm>
          <a:prstGeom prst="rect">
            <a:avLst/>
          </a:prstGeom>
          <a:solidFill>
            <a:schemeClr val="accent4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dirty="0">
              <a:solidFill>
                <a:srgbClr val="000408"/>
              </a:solidFill>
            </a:endParaRPr>
          </a:p>
          <a:p>
            <a:pPr algn="ctr"/>
            <a:r>
              <a:rPr lang="de-DE" dirty="0" smtClean="0">
                <a:solidFill>
                  <a:srgbClr val="000408"/>
                </a:solidFill>
              </a:rPr>
              <a:t>NTP </a:t>
            </a:r>
            <a:r>
              <a:rPr lang="de-DE" dirty="0" err="1" smtClean="0">
                <a:solidFill>
                  <a:srgbClr val="000408"/>
                </a:solidFill>
              </a:rPr>
              <a:t>establishes</a:t>
            </a:r>
            <a:r>
              <a:rPr lang="de-DE" dirty="0" smtClean="0">
                <a:solidFill>
                  <a:srgbClr val="000408"/>
                </a:solidFill>
              </a:rPr>
              <a:t> National</a:t>
            </a:r>
          </a:p>
          <a:p>
            <a:pPr algn="ctr"/>
            <a:r>
              <a:rPr lang="de-DE" dirty="0" smtClean="0">
                <a:solidFill>
                  <a:srgbClr val="000408"/>
                </a:solidFill>
              </a:rPr>
              <a:t>Xpert </a:t>
            </a:r>
            <a:r>
              <a:rPr lang="de-DE" dirty="0">
                <a:solidFill>
                  <a:srgbClr val="000408"/>
                </a:solidFill>
              </a:rPr>
              <a:t>W</a:t>
            </a:r>
            <a:r>
              <a:rPr lang="de-DE" dirty="0" smtClean="0">
                <a:solidFill>
                  <a:srgbClr val="000408"/>
                </a:solidFill>
              </a:rPr>
              <a:t>orking Group</a:t>
            </a:r>
          </a:p>
          <a:p>
            <a:pPr algn="ctr"/>
            <a:endParaRPr lang="de-DE" dirty="0">
              <a:solidFill>
                <a:srgbClr val="000408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3306368" y="1390331"/>
            <a:ext cx="3764000" cy="1754327"/>
          </a:xfrm>
          <a:prstGeom prst="rect">
            <a:avLst/>
          </a:prstGeom>
          <a:solidFill>
            <a:schemeClr val="accent4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dirty="0" smtClean="0">
              <a:solidFill>
                <a:srgbClr val="000408"/>
              </a:solidFill>
            </a:endParaRPr>
          </a:p>
          <a:p>
            <a:pPr algn="ctr"/>
            <a:endParaRPr lang="de-DE" dirty="0">
              <a:solidFill>
                <a:srgbClr val="000408"/>
              </a:solidFill>
            </a:endParaRPr>
          </a:p>
          <a:p>
            <a:pPr algn="ctr"/>
            <a:r>
              <a:rPr lang="de-DE" dirty="0" smtClean="0">
                <a:solidFill>
                  <a:srgbClr val="000408"/>
                </a:solidFill>
              </a:rPr>
              <a:t>Working Group develops</a:t>
            </a:r>
          </a:p>
          <a:p>
            <a:pPr algn="ctr"/>
            <a:r>
              <a:rPr lang="de-DE" dirty="0" err="1" smtClean="0">
                <a:solidFill>
                  <a:srgbClr val="000408"/>
                </a:solidFill>
              </a:rPr>
              <a:t>draft</a:t>
            </a:r>
            <a:r>
              <a:rPr lang="de-DE" dirty="0" smtClean="0">
                <a:solidFill>
                  <a:srgbClr val="000408"/>
                </a:solidFill>
              </a:rPr>
              <a:t> </a:t>
            </a:r>
            <a:r>
              <a:rPr lang="de-DE" dirty="0" err="1" smtClean="0">
                <a:solidFill>
                  <a:srgbClr val="000408"/>
                </a:solidFill>
              </a:rPr>
              <a:t>Xpert</a:t>
            </a:r>
            <a:r>
              <a:rPr lang="de-DE" dirty="0" smtClean="0">
                <a:solidFill>
                  <a:srgbClr val="000408"/>
                </a:solidFill>
              </a:rPr>
              <a:t> </a:t>
            </a:r>
            <a:r>
              <a:rPr lang="de-DE" dirty="0" err="1">
                <a:solidFill>
                  <a:srgbClr val="000408"/>
                </a:solidFill>
              </a:rPr>
              <a:t>s</a:t>
            </a:r>
            <a:r>
              <a:rPr lang="de-DE" dirty="0" err="1" smtClean="0">
                <a:solidFill>
                  <a:srgbClr val="000408"/>
                </a:solidFill>
              </a:rPr>
              <a:t>trategy</a:t>
            </a:r>
            <a:endParaRPr lang="de-DE" dirty="0" smtClean="0">
              <a:solidFill>
                <a:srgbClr val="000408"/>
              </a:solidFill>
            </a:endParaRPr>
          </a:p>
          <a:p>
            <a:pPr algn="ctr"/>
            <a:endParaRPr lang="de-DE" dirty="0">
              <a:solidFill>
                <a:srgbClr val="000408"/>
              </a:solidFill>
            </a:endParaRPr>
          </a:p>
          <a:p>
            <a:pPr algn="ctr"/>
            <a:endParaRPr lang="de-DE" dirty="0">
              <a:solidFill>
                <a:srgbClr val="000408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7236253" y="1390331"/>
            <a:ext cx="1750431" cy="1754327"/>
          </a:xfrm>
          <a:prstGeom prst="rect">
            <a:avLst/>
          </a:prstGeom>
          <a:solidFill>
            <a:schemeClr val="accent4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dirty="0">
              <a:solidFill>
                <a:srgbClr val="000408"/>
              </a:solidFill>
            </a:endParaRPr>
          </a:p>
          <a:p>
            <a:pPr algn="ctr"/>
            <a:r>
              <a:rPr lang="de-DE" dirty="0" smtClean="0">
                <a:solidFill>
                  <a:srgbClr val="000408"/>
                </a:solidFill>
              </a:rPr>
              <a:t> </a:t>
            </a:r>
          </a:p>
          <a:p>
            <a:pPr algn="ctr"/>
            <a:r>
              <a:rPr lang="de-DE" dirty="0">
                <a:solidFill>
                  <a:srgbClr val="000408"/>
                </a:solidFill>
              </a:rPr>
              <a:t>S</a:t>
            </a:r>
            <a:r>
              <a:rPr lang="de-DE" dirty="0" smtClean="0">
                <a:solidFill>
                  <a:srgbClr val="000408"/>
                </a:solidFill>
              </a:rPr>
              <a:t>ite </a:t>
            </a:r>
            <a:r>
              <a:rPr lang="de-DE" dirty="0" err="1" smtClean="0">
                <a:solidFill>
                  <a:srgbClr val="000408"/>
                </a:solidFill>
              </a:rPr>
              <a:t>assessments</a:t>
            </a:r>
            <a:endParaRPr lang="de-DE" dirty="0" smtClean="0">
              <a:solidFill>
                <a:srgbClr val="000408"/>
              </a:solidFill>
            </a:endParaRPr>
          </a:p>
          <a:p>
            <a:pPr algn="ctr"/>
            <a:endParaRPr lang="de-DE" dirty="0">
              <a:solidFill>
                <a:srgbClr val="000408"/>
              </a:solidFill>
            </a:endParaRPr>
          </a:p>
          <a:p>
            <a:pPr algn="ctr"/>
            <a:endParaRPr lang="de-DE" dirty="0">
              <a:solidFill>
                <a:srgbClr val="000408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430327" y="3524936"/>
            <a:ext cx="2536490" cy="1754327"/>
          </a:xfrm>
          <a:prstGeom prst="rect">
            <a:avLst/>
          </a:prstGeom>
          <a:solidFill>
            <a:schemeClr val="accent4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dirty="0" smtClean="0">
              <a:solidFill>
                <a:srgbClr val="000408"/>
              </a:solidFill>
            </a:endParaRPr>
          </a:p>
          <a:p>
            <a:pPr algn="ctr"/>
            <a:endParaRPr lang="de-DE" dirty="0" smtClean="0">
              <a:solidFill>
                <a:srgbClr val="000408"/>
              </a:solidFill>
            </a:endParaRPr>
          </a:p>
          <a:p>
            <a:pPr algn="ctr"/>
            <a:r>
              <a:rPr lang="de-DE" dirty="0" err="1" smtClean="0">
                <a:solidFill>
                  <a:srgbClr val="000408"/>
                </a:solidFill>
              </a:rPr>
              <a:t>Finalize</a:t>
            </a:r>
            <a:endParaRPr lang="de-DE" dirty="0" smtClean="0">
              <a:solidFill>
                <a:srgbClr val="000408"/>
              </a:solidFill>
            </a:endParaRPr>
          </a:p>
          <a:p>
            <a:pPr algn="ctr"/>
            <a:r>
              <a:rPr lang="de-DE" dirty="0" smtClean="0">
                <a:solidFill>
                  <a:srgbClr val="000408"/>
                </a:solidFill>
              </a:rPr>
              <a:t> </a:t>
            </a:r>
            <a:r>
              <a:rPr lang="de-DE" dirty="0" err="1" smtClean="0">
                <a:solidFill>
                  <a:srgbClr val="000408"/>
                </a:solidFill>
              </a:rPr>
              <a:t>Xpert</a:t>
            </a:r>
            <a:r>
              <a:rPr lang="de-DE" dirty="0" smtClean="0">
                <a:solidFill>
                  <a:srgbClr val="000408"/>
                </a:solidFill>
              </a:rPr>
              <a:t> </a:t>
            </a:r>
            <a:r>
              <a:rPr lang="de-DE" dirty="0" err="1" smtClean="0">
                <a:solidFill>
                  <a:srgbClr val="000408"/>
                </a:solidFill>
              </a:rPr>
              <a:t>Strategy</a:t>
            </a:r>
            <a:endParaRPr lang="de-DE" dirty="0" smtClean="0">
              <a:solidFill>
                <a:srgbClr val="000408"/>
              </a:solidFill>
            </a:endParaRPr>
          </a:p>
          <a:p>
            <a:pPr algn="ctr"/>
            <a:endParaRPr lang="de-DE" dirty="0">
              <a:solidFill>
                <a:srgbClr val="000408"/>
              </a:solidFill>
            </a:endParaRPr>
          </a:p>
          <a:p>
            <a:pPr algn="ctr"/>
            <a:endParaRPr lang="de-DE" dirty="0">
              <a:solidFill>
                <a:srgbClr val="000408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3175289" y="3498911"/>
            <a:ext cx="2464983" cy="1754327"/>
          </a:xfrm>
          <a:prstGeom prst="rect">
            <a:avLst/>
          </a:prstGeom>
          <a:solidFill>
            <a:schemeClr val="accent4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dirty="0" smtClean="0">
              <a:solidFill>
                <a:srgbClr val="000408"/>
              </a:solidFill>
            </a:endParaRPr>
          </a:p>
          <a:p>
            <a:pPr algn="ctr"/>
            <a:endParaRPr lang="de-DE" dirty="0">
              <a:solidFill>
                <a:srgbClr val="000408"/>
              </a:solidFill>
            </a:endParaRPr>
          </a:p>
          <a:p>
            <a:pPr algn="ctr"/>
            <a:r>
              <a:rPr lang="de-DE" dirty="0" err="1" smtClean="0">
                <a:solidFill>
                  <a:srgbClr val="000408"/>
                </a:solidFill>
              </a:rPr>
              <a:t>Preparation</a:t>
            </a:r>
            <a:endParaRPr lang="de-DE" dirty="0" smtClean="0">
              <a:solidFill>
                <a:srgbClr val="000408"/>
              </a:solidFill>
            </a:endParaRPr>
          </a:p>
          <a:p>
            <a:pPr algn="ctr"/>
            <a:endParaRPr lang="de-DE" dirty="0">
              <a:solidFill>
                <a:srgbClr val="000408"/>
              </a:solidFill>
            </a:endParaRPr>
          </a:p>
          <a:p>
            <a:pPr algn="ctr"/>
            <a:endParaRPr lang="de-DE" dirty="0" smtClean="0">
              <a:solidFill>
                <a:srgbClr val="000408"/>
              </a:solidFill>
            </a:endParaRPr>
          </a:p>
          <a:p>
            <a:pPr algn="ctr"/>
            <a:endParaRPr lang="de-DE" dirty="0">
              <a:solidFill>
                <a:srgbClr val="000408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5783286" y="3524460"/>
            <a:ext cx="2499799" cy="1754327"/>
          </a:xfrm>
          <a:prstGeom prst="rect">
            <a:avLst/>
          </a:prstGeom>
          <a:solidFill>
            <a:schemeClr val="accent4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dirty="0" smtClean="0">
              <a:solidFill>
                <a:srgbClr val="000408"/>
              </a:solidFill>
            </a:endParaRPr>
          </a:p>
          <a:p>
            <a:pPr algn="ctr"/>
            <a:endParaRPr lang="de-DE" dirty="0">
              <a:solidFill>
                <a:srgbClr val="000408"/>
              </a:solidFill>
            </a:endParaRPr>
          </a:p>
          <a:p>
            <a:pPr algn="ctr"/>
            <a:r>
              <a:rPr lang="de-DE" dirty="0" smtClean="0">
                <a:solidFill>
                  <a:srgbClr val="000408"/>
                </a:solidFill>
              </a:rPr>
              <a:t>Training &amp; </a:t>
            </a:r>
            <a:r>
              <a:rPr lang="de-DE" dirty="0">
                <a:solidFill>
                  <a:srgbClr val="000408"/>
                </a:solidFill>
              </a:rPr>
              <a:t>I</a:t>
            </a:r>
            <a:r>
              <a:rPr lang="de-DE" dirty="0" smtClean="0">
                <a:solidFill>
                  <a:srgbClr val="000408"/>
                </a:solidFill>
              </a:rPr>
              <a:t>nstallation</a:t>
            </a:r>
          </a:p>
          <a:p>
            <a:pPr algn="ctr"/>
            <a:endParaRPr lang="de-DE" dirty="0">
              <a:solidFill>
                <a:srgbClr val="000408"/>
              </a:solidFill>
            </a:endParaRPr>
          </a:p>
          <a:p>
            <a:pPr algn="ctr"/>
            <a:endParaRPr lang="de-DE" dirty="0">
              <a:solidFill>
                <a:srgbClr val="000408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3175287" y="5558336"/>
            <a:ext cx="2137545" cy="1200329"/>
          </a:xfrm>
          <a:prstGeom prst="rect">
            <a:avLst/>
          </a:prstGeom>
          <a:solidFill>
            <a:schemeClr val="accent4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dirty="0" smtClean="0">
              <a:solidFill>
                <a:srgbClr val="000408"/>
              </a:solidFill>
            </a:endParaRPr>
          </a:p>
          <a:p>
            <a:pPr algn="ctr"/>
            <a:r>
              <a:rPr lang="de-DE" dirty="0" smtClean="0">
                <a:solidFill>
                  <a:srgbClr val="000408"/>
                </a:solidFill>
              </a:rPr>
              <a:t>Monitoring &amp; Evaluation</a:t>
            </a:r>
          </a:p>
          <a:p>
            <a:pPr algn="ctr"/>
            <a:endParaRPr lang="de-DE" dirty="0">
              <a:solidFill>
                <a:srgbClr val="000408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5521378" y="5639341"/>
            <a:ext cx="1750431" cy="923330"/>
          </a:xfrm>
          <a:prstGeom prst="rect">
            <a:avLst/>
          </a:prstGeom>
          <a:solidFill>
            <a:schemeClr val="accent4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srgbClr val="000408"/>
                </a:solidFill>
              </a:rPr>
              <a:t>Scale-up</a:t>
            </a:r>
            <a:r>
              <a:rPr lang="de-DE" dirty="0" smtClean="0">
                <a:solidFill>
                  <a:srgbClr val="000408"/>
                </a:solidFill>
              </a:rPr>
              <a:t> </a:t>
            </a:r>
            <a:r>
              <a:rPr lang="de-DE" dirty="0" err="1" smtClean="0">
                <a:solidFill>
                  <a:srgbClr val="000408"/>
                </a:solidFill>
              </a:rPr>
              <a:t>Strategy</a:t>
            </a:r>
            <a:endParaRPr lang="de-DE" dirty="0" smtClean="0">
              <a:solidFill>
                <a:srgbClr val="000408"/>
              </a:solidFill>
            </a:endParaRPr>
          </a:p>
          <a:p>
            <a:pPr algn="ctr"/>
            <a:endParaRPr lang="de-DE" dirty="0">
              <a:solidFill>
                <a:srgbClr val="00040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068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Folie3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77" t="37539" r="46450" b="24755"/>
          <a:stretch/>
        </p:blipFill>
        <p:spPr>
          <a:xfrm>
            <a:off x="6875871" y="1636194"/>
            <a:ext cx="2255241" cy="125861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0" y="169562"/>
            <a:ext cx="9144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616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616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616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616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616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/>
            <a:r>
              <a:rPr lang="en-US" sz="3000" dirty="0" smtClean="0">
                <a:solidFill>
                  <a:srgbClr val="FF0000"/>
                </a:solidFill>
                <a:effectLst/>
                <a:latin typeface="Verdana" charset="0"/>
                <a:cs typeface="Verdana" charset="0"/>
              </a:rPr>
              <a:t>Critical pathway to </a:t>
            </a:r>
            <a:r>
              <a:rPr lang="en-US" sz="3000" dirty="0" err="1" smtClean="0">
                <a:solidFill>
                  <a:srgbClr val="FF0000"/>
                </a:solidFill>
                <a:effectLst/>
                <a:latin typeface="Verdana" charset="0"/>
                <a:cs typeface="Verdana" charset="0"/>
              </a:rPr>
              <a:t>Xpert</a:t>
            </a:r>
            <a:r>
              <a:rPr lang="en-US" sz="3000" dirty="0" smtClean="0">
                <a:solidFill>
                  <a:srgbClr val="FF0000"/>
                </a:solidFill>
                <a:effectLst/>
                <a:latin typeface="Verdana" charset="0"/>
                <a:cs typeface="Verdana" charset="0"/>
              </a:rPr>
              <a:t> implementation</a:t>
            </a:r>
          </a:p>
        </p:txBody>
      </p:sp>
      <p:pic>
        <p:nvPicPr>
          <p:cNvPr id="7" name="Bild 6" descr="Folie2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366" b="11408"/>
          <a:stretch/>
        </p:blipFill>
        <p:spPr>
          <a:xfrm>
            <a:off x="3098194" y="1464566"/>
            <a:ext cx="3972174" cy="1704846"/>
          </a:xfrm>
          <a:prstGeom prst="rect">
            <a:avLst/>
          </a:prstGeom>
        </p:spPr>
      </p:pic>
      <p:pic>
        <p:nvPicPr>
          <p:cNvPr id="6" name="Bild 5" descr="Folie1.jpg"/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875" b="38936"/>
          <a:stretch/>
        </p:blipFill>
        <p:spPr>
          <a:xfrm>
            <a:off x="183050" y="1540318"/>
            <a:ext cx="3123318" cy="496344"/>
          </a:xfrm>
          <a:prstGeom prst="rect">
            <a:avLst/>
          </a:prstGeom>
        </p:spPr>
      </p:pic>
      <p:pic>
        <p:nvPicPr>
          <p:cNvPr id="9" name="Bild 8" descr="Folie4.jpg"/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697" r="6913" b="21418"/>
          <a:stretch/>
        </p:blipFill>
        <p:spPr>
          <a:xfrm>
            <a:off x="183050" y="3936020"/>
            <a:ext cx="2992239" cy="1178518"/>
          </a:xfrm>
          <a:prstGeom prst="rect">
            <a:avLst/>
          </a:prstGeom>
        </p:spPr>
      </p:pic>
      <p:pic>
        <p:nvPicPr>
          <p:cNvPr id="10" name="Bild 9" descr="Folie5.jpg"/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80" t="26027" r="30560" b="9406"/>
          <a:stretch/>
        </p:blipFill>
        <p:spPr>
          <a:xfrm>
            <a:off x="3175289" y="3478342"/>
            <a:ext cx="2346089" cy="1773499"/>
          </a:xfrm>
          <a:prstGeom prst="rect">
            <a:avLst/>
          </a:prstGeom>
        </p:spPr>
      </p:pic>
      <p:pic>
        <p:nvPicPr>
          <p:cNvPr id="11" name="Bild 10" descr="Folie6.jpg"/>
          <p:cNvPicPr>
            <a:picLocks noChangeAspect="1"/>
          </p:cNvPicPr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04" t="34870" r="29059" b="36934"/>
          <a:stretch/>
        </p:blipFill>
        <p:spPr>
          <a:xfrm>
            <a:off x="5640272" y="3847626"/>
            <a:ext cx="2471197" cy="774909"/>
          </a:xfrm>
          <a:prstGeom prst="rect">
            <a:avLst/>
          </a:prstGeom>
        </p:spPr>
      </p:pic>
      <p:pic>
        <p:nvPicPr>
          <p:cNvPr id="12" name="Bild 11" descr="Folie7.jpg"/>
          <p:cNvPicPr>
            <a:picLocks noChangeAspect="1"/>
          </p:cNvPicPr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54" t="40710" b="28592"/>
          <a:stretch/>
        </p:blipFill>
        <p:spPr>
          <a:xfrm>
            <a:off x="2928826" y="5639341"/>
            <a:ext cx="3432218" cy="825343"/>
          </a:xfrm>
          <a:prstGeom prst="rect">
            <a:avLst/>
          </a:prstGeom>
        </p:spPr>
      </p:pic>
      <p:cxnSp>
        <p:nvCxnSpPr>
          <p:cNvPr id="32" name="Gerade Verbindung 31"/>
          <p:cNvCxnSpPr/>
          <p:nvPr/>
        </p:nvCxnSpPr>
        <p:spPr bwMode="auto">
          <a:xfrm>
            <a:off x="9016705" y="2408523"/>
            <a:ext cx="0" cy="9210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A7A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Gerade Verbindung 33"/>
          <p:cNvCxnSpPr/>
          <p:nvPr/>
        </p:nvCxnSpPr>
        <p:spPr bwMode="auto">
          <a:xfrm>
            <a:off x="183050" y="3329598"/>
            <a:ext cx="0" cy="117073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A7A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Gerade Verbindung 35"/>
          <p:cNvCxnSpPr/>
          <p:nvPr/>
        </p:nvCxnSpPr>
        <p:spPr bwMode="auto">
          <a:xfrm>
            <a:off x="183050" y="3329598"/>
            <a:ext cx="883365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A7A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Gerade Verbindung 39"/>
          <p:cNvCxnSpPr/>
          <p:nvPr/>
        </p:nvCxnSpPr>
        <p:spPr bwMode="auto">
          <a:xfrm>
            <a:off x="8013910" y="4243517"/>
            <a:ext cx="0" cy="119139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A7A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Gerade Verbindung 40"/>
          <p:cNvCxnSpPr/>
          <p:nvPr/>
        </p:nvCxnSpPr>
        <p:spPr bwMode="auto">
          <a:xfrm>
            <a:off x="2966817" y="5434911"/>
            <a:ext cx="0" cy="60229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A7A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Gerade Verbindung 42"/>
          <p:cNvCxnSpPr/>
          <p:nvPr/>
        </p:nvCxnSpPr>
        <p:spPr bwMode="auto">
          <a:xfrm>
            <a:off x="2978576" y="5434911"/>
            <a:ext cx="503533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A7A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104068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5"/>
          <p:cNvGrpSpPr/>
          <p:nvPr/>
        </p:nvGrpSpPr>
        <p:grpSpPr>
          <a:xfrm rot="5400000">
            <a:off x="3963981" y="-2947755"/>
            <a:ext cx="1022439" cy="8303343"/>
            <a:chOff x="674060" y="1775496"/>
            <a:chExt cx="962533" cy="3680079"/>
          </a:xfrm>
        </p:grpSpPr>
        <p:sp>
          <p:nvSpPr>
            <p:cNvPr id="8" name="Rectangle 7"/>
            <p:cNvSpPr/>
            <p:nvPr/>
          </p:nvSpPr>
          <p:spPr bwMode="auto">
            <a:xfrm>
              <a:off x="674060" y="1775496"/>
              <a:ext cx="881257" cy="3680079"/>
            </a:xfrm>
            <a:prstGeom prst="rect">
              <a:avLst/>
            </a:prstGeom>
            <a:solidFill>
              <a:schemeClr val="bg1">
                <a:lumMod val="50000"/>
                <a:alpha val="91000"/>
              </a:schemeClr>
            </a:solidFill>
            <a:ln w="9525" cap="flat" cmpd="sng" algn="ctr">
              <a:solidFill>
                <a:srgbClr val="2727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-526654" y="3292329"/>
              <a:ext cx="3660083" cy="666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457200"/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Phase 1: NTP establishes National </a:t>
              </a:r>
              <a:r>
                <a:rPr lang="en-US" sz="2000" b="1" dirty="0" err="1" smtClean="0">
                  <a:solidFill>
                    <a:srgbClr val="FFFFFF"/>
                  </a:solidFill>
                  <a:cs typeface="Verdana"/>
                </a:rPr>
                <a:t>Xpert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 Working Group</a:t>
              </a:r>
            </a:p>
            <a:p>
              <a:pPr algn="ctr" defTabSz="457200"/>
              <a:endParaRPr lang="en-US" sz="2000" b="1" dirty="0">
                <a:solidFill>
                  <a:srgbClr val="FFFFFF"/>
                </a:solidFill>
                <a:cs typeface="Verdana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5536" y="2996952"/>
            <a:ext cx="1224136" cy="83099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arlett" pitchFamily="2" charset="2"/>
              <a:buNone/>
            </a:pPr>
            <a:r>
              <a:rPr lang="en-US" sz="1600" dirty="0" smtClean="0">
                <a:solidFill>
                  <a:srgbClr val="000408"/>
                </a:solidFill>
                <a:cs typeface="Arial" charset="0"/>
              </a:rPr>
              <a:t>Talk with the NTP/ </a:t>
            </a:r>
            <a:r>
              <a:rPr lang="en-US" sz="1600" dirty="0" err="1" smtClean="0">
                <a:solidFill>
                  <a:srgbClr val="000408"/>
                </a:solidFill>
                <a:cs typeface="Arial" charset="0"/>
              </a:rPr>
              <a:t>MoH</a:t>
            </a:r>
            <a:endParaRPr lang="en-US" sz="1600" dirty="0">
              <a:solidFill>
                <a:srgbClr val="000408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712" y="2852936"/>
            <a:ext cx="1368152" cy="107721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arlett" pitchFamily="2" charset="2"/>
              <a:buNone/>
            </a:pPr>
            <a:r>
              <a:rPr lang="en-US" sz="1600" dirty="0" smtClean="0">
                <a:solidFill>
                  <a:srgbClr val="000408"/>
                </a:solidFill>
                <a:cs typeface="Arial" charset="0"/>
              </a:rPr>
              <a:t>Mapping of NTP/ partner activities</a:t>
            </a:r>
            <a:endParaRPr lang="en-US" sz="1600" dirty="0">
              <a:solidFill>
                <a:srgbClr val="000408"/>
              </a:solidFill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4128" y="3068960"/>
            <a:ext cx="1224136" cy="58477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arlett" pitchFamily="2" charset="2"/>
              <a:buNone/>
            </a:pPr>
            <a:r>
              <a:rPr lang="en-US" sz="1600" dirty="0" smtClean="0">
                <a:solidFill>
                  <a:srgbClr val="000408"/>
                </a:solidFill>
                <a:cs typeface="Arial" charset="0"/>
              </a:rPr>
              <a:t>Set-up </a:t>
            </a:r>
            <a:r>
              <a:rPr lang="en-US" sz="1600" dirty="0" err="1" smtClean="0">
                <a:solidFill>
                  <a:srgbClr val="000408"/>
                </a:solidFill>
                <a:cs typeface="Arial" charset="0"/>
              </a:rPr>
              <a:t>Xpert</a:t>
            </a:r>
            <a:r>
              <a:rPr lang="en-US" sz="1600" dirty="0" smtClean="0">
                <a:solidFill>
                  <a:srgbClr val="000408"/>
                </a:solidFill>
                <a:cs typeface="Arial" charset="0"/>
              </a:rPr>
              <a:t> WG</a:t>
            </a:r>
            <a:endParaRPr lang="en-US" sz="1600" dirty="0">
              <a:solidFill>
                <a:srgbClr val="000408"/>
              </a:solidFill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0664" y="2958043"/>
            <a:ext cx="1231776" cy="83099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arlett" pitchFamily="2" charset="2"/>
              <a:buNone/>
            </a:pPr>
            <a:r>
              <a:rPr lang="en-US" sz="1600" dirty="0" smtClean="0">
                <a:solidFill>
                  <a:srgbClr val="000408"/>
                </a:solidFill>
                <a:cs typeface="Arial" charset="0"/>
              </a:rPr>
              <a:t>Meeting of the </a:t>
            </a:r>
            <a:r>
              <a:rPr lang="en-US" sz="1600" dirty="0" err="1" smtClean="0">
                <a:solidFill>
                  <a:srgbClr val="000408"/>
                </a:solidFill>
                <a:cs typeface="Arial" charset="0"/>
              </a:rPr>
              <a:t>Xpert</a:t>
            </a:r>
            <a:r>
              <a:rPr lang="en-US" sz="1600" dirty="0" smtClean="0">
                <a:solidFill>
                  <a:srgbClr val="000408"/>
                </a:solidFill>
                <a:cs typeface="Arial" charset="0"/>
              </a:rPr>
              <a:t> WG</a:t>
            </a:r>
            <a:endParaRPr lang="en-US" sz="1600" dirty="0">
              <a:solidFill>
                <a:srgbClr val="000408"/>
              </a:solidFill>
              <a:cs typeface="Arial" charset="0"/>
            </a:endParaRPr>
          </a:p>
        </p:txBody>
      </p:sp>
      <p:cxnSp>
        <p:nvCxnSpPr>
          <p:cNvPr id="15" name="Straight Arrow Connector 14"/>
          <p:cNvCxnSpPr>
            <a:stCxn id="10" idx="3"/>
            <a:endCxn id="11" idx="1"/>
          </p:cNvCxnSpPr>
          <p:nvPr/>
        </p:nvCxnSpPr>
        <p:spPr bwMode="auto">
          <a:xfrm flipV="1">
            <a:off x="1619672" y="3391545"/>
            <a:ext cx="360040" cy="2090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11" idx="3"/>
            <a:endCxn id="19" idx="1"/>
          </p:cNvCxnSpPr>
          <p:nvPr/>
        </p:nvCxnSpPr>
        <p:spPr bwMode="auto">
          <a:xfrm flipV="1">
            <a:off x="3347864" y="3373542"/>
            <a:ext cx="504056" cy="180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12" idx="3"/>
            <a:endCxn id="13" idx="1"/>
          </p:cNvCxnSpPr>
          <p:nvPr/>
        </p:nvCxnSpPr>
        <p:spPr bwMode="auto">
          <a:xfrm>
            <a:off x="6948264" y="3361348"/>
            <a:ext cx="352400" cy="121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3" idx="3"/>
          </p:cNvCxnSpPr>
          <p:nvPr/>
        </p:nvCxnSpPr>
        <p:spPr bwMode="auto">
          <a:xfrm flipV="1">
            <a:off x="8532440" y="3356992"/>
            <a:ext cx="432048" cy="165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851920" y="2958043"/>
            <a:ext cx="1512168" cy="83099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arlett" pitchFamily="2" charset="2"/>
              <a:buNone/>
            </a:pPr>
            <a:r>
              <a:rPr lang="nl-NL" sz="1600" dirty="0" err="1" smtClean="0">
                <a:solidFill>
                  <a:srgbClr val="000408"/>
                </a:solidFill>
                <a:cs typeface="Arial" charset="0"/>
              </a:rPr>
              <a:t>Convene</a:t>
            </a:r>
            <a:r>
              <a:rPr lang="nl-NL" sz="1600" dirty="0" smtClean="0">
                <a:solidFill>
                  <a:srgbClr val="000408"/>
                </a:solidFill>
                <a:cs typeface="Arial" charset="0"/>
              </a:rPr>
              <a:t> </a:t>
            </a:r>
            <a:r>
              <a:rPr lang="nl-NL" sz="1600" dirty="0" err="1" smtClean="0">
                <a:solidFill>
                  <a:srgbClr val="000408"/>
                </a:solidFill>
                <a:cs typeface="Arial" charset="0"/>
              </a:rPr>
              <a:t>stakeholders</a:t>
            </a:r>
            <a:r>
              <a:rPr lang="nl-NL" sz="1600" dirty="0" smtClean="0">
                <a:solidFill>
                  <a:srgbClr val="000408"/>
                </a:solidFill>
                <a:cs typeface="Arial" charset="0"/>
              </a:rPr>
              <a:t> meeting</a:t>
            </a:r>
            <a:endParaRPr lang="en-US" sz="1600" dirty="0">
              <a:solidFill>
                <a:srgbClr val="000408"/>
              </a:solidFill>
              <a:cs typeface="Arial" charset="0"/>
            </a:endParaRPr>
          </a:p>
        </p:txBody>
      </p:sp>
      <p:cxnSp>
        <p:nvCxnSpPr>
          <p:cNvPr id="43" name="Straight Arrow Connector 42"/>
          <p:cNvCxnSpPr>
            <a:stCxn id="19" idx="3"/>
            <a:endCxn id="12" idx="1"/>
          </p:cNvCxnSpPr>
          <p:nvPr/>
        </p:nvCxnSpPr>
        <p:spPr bwMode="auto">
          <a:xfrm flipV="1">
            <a:off x="5364088" y="3361348"/>
            <a:ext cx="360040" cy="121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086275" y="2138680"/>
          <a:ext cx="7232224" cy="2931160"/>
        </p:xfrm>
        <a:graphic>
          <a:graphicData uri="http://schemas.openxmlformats.org/drawingml/2006/table">
            <a:tbl>
              <a:tblPr firstRow="1" bandRow="1"/>
              <a:tblGrid>
                <a:gridCol w="4336625"/>
                <a:gridCol w="2895599"/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latin typeface="Verdana"/>
                          <a:cs typeface="Verdana"/>
                        </a:rPr>
                        <a:t>Activities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7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latin typeface="Verdana"/>
                          <a:cs typeface="Verdana"/>
                        </a:rPr>
                        <a:t>Expected outcomes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70000"/>
                      </a:sys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Talk with the NTP/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MoH</a:t>
                      </a:r>
                      <a:endParaRPr lang="en-US" baseline="0" dirty="0" smtClean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Mapping of NTP/partner activities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nl-NL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Convene</a:t>
                      </a:r>
                      <a:r>
                        <a:rPr lang="nl-NL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nl-NL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stakeholders</a:t>
                      </a:r>
                      <a:r>
                        <a:rPr lang="nl-NL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meeting</a:t>
                      </a:r>
                      <a:endParaRPr lang="en-US" baseline="0" dirty="0" smtClean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Set-up an Xpert working group (important to have representation of program managers and clinicians (TB, pediatricians, HIV)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Arrange for an Xpert WG meeting</a:t>
                      </a:r>
                      <a:endParaRPr lang="en-US" dirty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-Planning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&amp; coordination body established</a:t>
                      </a:r>
                    </a:p>
                    <a:p>
                      <a:r>
                        <a:rPr lang="nl-NL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- 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Commitment to start using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Xpert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,based on understanding of program and cost implications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</a:tr>
            </a:tbl>
          </a:graphicData>
        </a:graphic>
      </p:graphicFrame>
      <p:grpSp>
        <p:nvGrpSpPr>
          <p:cNvPr id="9" name="Group 25"/>
          <p:cNvGrpSpPr/>
          <p:nvPr/>
        </p:nvGrpSpPr>
        <p:grpSpPr>
          <a:xfrm rot="5400000">
            <a:off x="3963981" y="-2947755"/>
            <a:ext cx="1022439" cy="8303343"/>
            <a:chOff x="674060" y="1775496"/>
            <a:chExt cx="962533" cy="3680079"/>
          </a:xfrm>
        </p:grpSpPr>
        <p:sp>
          <p:nvSpPr>
            <p:cNvPr id="10" name="Rectangle 9"/>
            <p:cNvSpPr/>
            <p:nvPr/>
          </p:nvSpPr>
          <p:spPr bwMode="auto">
            <a:xfrm>
              <a:off x="674060" y="1775496"/>
              <a:ext cx="881257" cy="3680079"/>
            </a:xfrm>
            <a:prstGeom prst="rect">
              <a:avLst/>
            </a:prstGeom>
            <a:solidFill>
              <a:schemeClr val="bg1">
                <a:lumMod val="50000"/>
                <a:alpha val="91000"/>
              </a:schemeClr>
            </a:solidFill>
            <a:ln w="9525" cap="flat" cmpd="sng" algn="ctr">
              <a:solidFill>
                <a:srgbClr val="2727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-526654" y="3292329"/>
              <a:ext cx="3660083" cy="666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457200"/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Phase 1: NTP establishes National </a:t>
              </a:r>
              <a:r>
                <a:rPr lang="en-US" sz="2000" b="1" dirty="0" err="1" smtClean="0">
                  <a:solidFill>
                    <a:srgbClr val="FFFFFF"/>
                  </a:solidFill>
                  <a:cs typeface="Verdana"/>
                </a:rPr>
                <a:t>Xpert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 Working Group</a:t>
              </a:r>
            </a:p>
            <a:p>
              <a:pPr algn="ctr" defTabSz="457200"/>
              <a:endParaRPr lang="en-US" sz="2000" b="1" dirty="0">
                <a:solidFill>
                  <a:srgbClr val="FFFFFF"/>
                </a:solidFill>
                <a:cs typeface="Verdan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499992" y="3429000"/>
            <a:ext cx="1152128" cy="107721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arlett" pitchFamily="2" charset="2"/>
              <a:buNone/>
            </a:pPr>
            <a:r>
              <a:rPr lang="en-US" sz="1600" dirty="0" smtClean="0">
                <a:solidFill>
                  <a:srgbClr val="000408"/>
                </a:solidFill>
                <a:cs typeface="Arial" charset="0"/>
              </a:rPr>
              <a:t>Agree on eligible suspect groups</a:t>
            </a:r>
            <a:endParaRPr lang="en-US" sz="1600" dirty="0">
              <a:solidFill>
                <a:srgbClr val="000408"/>
              </a:solidFill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0152" y="3068960"/>
            <a:ext cx="1224136" cy="83099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arlett" pitchFamily="2" charset="2"/>
              <a:buNone/>
            </a:pPr>
            <a:r>
              <a:rPr lang="en-US" sz="1600" dirty="0" smtClean="0">
                <a:solidFill>
                  <a:srgbClr val="000408"/>
                </a:solidFill>
                <a:cs typeface="Arial" charset="0"/>
              </a:rPr>
              <a:t>Draft diagnostic algorithm</a:t>
            </a:r>
            <a:endParaRPr lang="en-US" sz="1600" dirty="0">
              <a:solidFill>
                <a:srgbClr val="000408"/>
              </a:solidFill>
              <a:cs typeface="Arial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0" y="2819400"/>
            <a:ext cx="685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12" idx="3"/>
            <a:endCxn id="13" idx="1"/>
          </p:cNvCxnSpPr>
          <p:nvPr/>
        </p:nvCxnSpPr>
        <p:spPr bwMode="auto">
          <a:xfrm flipV="1">
            <a:off x="5652120" y="3484459"/>
            <a:ext cx="288032" cy="4831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3"/>
            <a:endCxn id="12" idx="1"/>
          </p:cNvCxnSpPr>
          <p:nvPr/>
        </p:nvCxnSpPr>
        <p:spPr bwMode="auto">
          <a:xfrm flipV="1">
            <a:off x="4211960" y="3967609"/>
            <a:ext cx="288032" cy="2090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rot="5400000">
            <a:off x="1485900" y="3390900"/>
            <a:ext cx="38258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85800" y="2286000"/>
            <a:ext cx="1752600" cy="107721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arlett" pitchFamily="2" charset="2"/>
              <a:buNone/>
            </a:pPr>
            <a:r>
              <a:rPr lang="en-US" sz="1600" dirty="0" smtClean="0">
                <a:solidFill>
                  <a:srgbClr val="000408"/>
                </a:solidFill>
                <a:cs typeface="Arial" charset="0"/>
              </a:rPr>
              <a:t>Provide background information on Xpert</a:t>
            </a:r>
            <a:endParaRPr lang="en-US" sz="1600" dirty="0">
              <a:solidFill>
                <a:srgbClr val="000408"/>
              </a:solidFill>
              <a:cs typeface="Arial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rot="5400000">
            <a:off x="1409700" y="4532312"/>
            <a:ext cx="38258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915816" y="3573016"/>
            <a:ext cx="1296144" cy="83099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arlett" pitchFamily="2" charset="2"/>
              <a:buNone/>
            </a:pPr>
            <a:r>
              <a:rPr lang="en-US" sz="1600" dirty="0" smtClean="0">
                <a:solidFill>
                  <a:srgbClr val="000408"/>
                </a:solidFill>
                <a:cs typeface="Arial" charset="0"/>
              </a:rPr>
              <a:t>Determine objectives of Xpert</a:t>
            </a:r>
            <a:endParaRPr lang="en-US" sz="1600" dirty="0">
              <a:solidFill>
                <a:srgbClr val="000408"/>
              </a:solidFill>
              <a:cs typeface="Arial" charset="0"/>
            </a:endParaRPr>
          </a:p>
        </p:txBody>
      </p:sp>
      <p:cxnSp>
        <p:nvCxnSpPr>
          <p:cNvPr id="40" name="Straight Arrow Connector 39"/>
          <p:cNvCxnSpPr>
            <a:stCxn id="21" idx="3"/>
            <a:endCxn id="11" idx="1"/>
          </p:cNvCxnSpPr>
          <p:nvPr/>
        </p:nvCxnSpPr>
        <p:spPr bwMode="auto">
          <a:xfrm flipV="1">
            <a:off x="2438400" y="3988515"/>
            <a:ext cx="477416" cy="83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85800" y="3581400"/>
            <a:ext cx="1752600" cy="83099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arlett" pitchFamily="2" charset="2"/>
              <a:buNone/>
            </a:pPr>
            <a:r>
              <a:rPr lang="en-US" sz="1600" dirty="0" smtClean="0">
                <a:solidFill>
                  <a:srgbClr val="000408"/>
                </a:solidFill>
                <a:cs typeface="Arial" charset="0"/>
              </a:rPr>
              <a:t>Review epidemiology situation</a:t>
            </a:r>
            <a:endParaRPr lang="en-US" sz="1600" dirty="0">
              <a:solidFill>
                <a:srgbClr val="000408"/>
              </a:solidFill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4696361"/>
            <a:ext cx="1752600" cy="132343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arlett" pitchFamily="2" charset="2"/>
              <a:buNone/>
            </a:pPr>
            <a:r>
              <a:rPr lang="en-US" sz="1600" dirty="0" smtClean="0">
                <a:solidFill>
                  <a:srgbClr val="000408"/>
                </a:solidFill>
                <a:cs typeface="Arial" charset="0"/>
              </a:rPr>
              <a:t>Perform SWOT Analysis of diagnostic/ treatment situation</a:t>
            </a:r>
            <a:endParaRPr lang="en-US" sz="1600" dirty="0">
              <a:solidFill>
                <a:srgbClr val="000408"/>
              </a:solidFill>
              <a:cs typeface="Arial" charset="0"/>
            </a:endParaRPr>
          </a:p>
        </p:txBody>
      </p:sp>
      <p:cxnSp>
        <p:nvCxnSpPr>
          <p:cNvPr id="42" name="Straight Arrow Connector 41"/>
          <p:cNvCxnSpPr>
            <a:stCxn id="13" idx="3"/>
            <a:endCxn id="43" idx="1"/>
          </p:cNvCxnSpPr>
          <p:nvPr/>
        </p:nvCxnSpPr>
        <p:spPr bwMode="auto">
          <a:xfrm>
            <a:off x="7164288" y="3484459"/>
            <a:ext cx="288032" cy="5760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43" idx="3"/>
          </p:cNvCxnSpPr>
          <p:nvPr/>
        </p:nvCxnSpPr>
        <p:spPr bwMode="auto">
          <a:xfrm>
            <a:off x="8747720" y="4060523"/>
            <a:ext cx="396280" cy="165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7452320" y="3645024"/>
            <a:ext cx="1295400" cy="83099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arlett" pitchFamily="2" charset="2"/>
              <a:buNone/>
            </a:pPr>
            <a:r>
              <a:rPr lang="en-US" sz="1600" dirty="0" smtClean="0">
                <a:solidFill>
                  <a:srgbClr val="000408"/>
                </a:solidFill>
                <a:cs typeface="Arial" charset="0"/>
              </a:rPr>
              <a:t>Develop M&amp;E framework</a:t>
            </a:r>
            <a:endParaRPr lang="en-US" sz="1600" dirty="0">
              <a:solidFill>
                <a:srgbClr val="000408"/>
              </a:solidFill>
              <a:cs typeface="Arial" charset="0"/>
            </a:endParaRPr>
          </a:p>
        </p:txBody>
      </p:sp>
      <p:cxnSp>
        <p:nvCxnSpPr>
          <p:cNvPr id="30" name="Straight Arrow Connector 29"/>
          <p:cNvCxnSpPr>
            <a:stCxn id="22" idx="3"/>
          </p:cNvCxnSpPr>
          <p:nvPr/>
        </p:nvCxnSpPr>
        <p:spPr bwMode="auto">
          <a:xfrm flipV="1">
            <a:off x="2438400" y="4005064"/>
            <a:ext cx="189384" cy="135301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Arrow Connector 34"/>
          <p:cNvCxnSpPr>
            <a:stCxn id="10" idx="3"/>
          </p:cNvCxnSpPr>
          <p:nvPr/>
        </p:nvCxnSpPr>
        <p:spPr bwMode="auto">
          <a:xfrm>
            <a:off x="2438400" y="2824609"/>
            <a:ext cx="189384" cy="11804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6012160" y="4365104"/>
            <a:ext cx="1152128" cy="83099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arlett" pitchFamily="2" charset="2"/>
              <a:buNone/>
            </a:pPr>
            <a:r>
              <a:rPr lang="nl-NL" sz="1600" dirty="0" smtClean="0">
                <a:solidFill>
                  <a:srgbClr val="000408"/>
                </a:solidFill>
                <a:cs typeface="Arial" charset="0"/>
              </a:rPr>
              <a:t>Preselect </a:t>
            </a:r>
            <a:r>
              <a:rPr lang="nl-NL" sz="1600" dirty="0" err="1" smtClean="0">
                <a:solidFill>
                  <a:srgbClr val="000408"/>
                </a:solidFill>
                <a:cs typeface="Arial" charset="0"/>
              </a:rPr>
              <a:t>potential</a:t>
            </a:r>
            <a:r>
              <a:rPr lang="nl-NL" sz="1600" dirty="0" smtClean="0">
                <a:solidFill>
                  <a:srgbClr val="000408"/>
                </a:solidFill>
                <a:cs typeface="Arial" charset="0"/>
              </a:rPr>
              <a:t> sites</a:t>
            </a:r>
            <a:endParaRPr lang="en-US" sz="1600" dirty="0">
              <a:solidFill>
                <a:srgbClr val="000408"/>
              </a:solidFill>
              <a:cs typeface="Arial" charset="0"/>
            </a:endParaRPr>
          </a:p>
        </p:txBody>
      </p:sp>
      <p:cxnSp>
        <p:nvCxnSpPr>
          <p:cNvPr id="50" name="Straight Arrow Connector 49"/>
          <p:cNvCxnSpPr>
            <a:stCxn id="12" idx="3"/>
            <a:endCxn id="45" idx="1"/>
          </p:cNvCxnSpPr>
          <p:nvPr/>
        </p:nvCxnSpPr>
        <p:spPr bwMode="auto">
          <a:xfrm>
            <a:off x="5652120" y="3967609"/>
            <a:ext cx="360040" cy="8129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45" idx="3"/>
            <a:endCxn id="43" idx="1"/>
          </p:cNvCxnSpPr>
          <p:nvPr/>
        </p:nvCxnSpPr>
        <p:spPr bwMode="auto">
          <a:xfrm flipV="1">
            <a:off x="7164288" y="4060523"/>
            <a:ext cx="288032" cy="7200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6" name="Group 25"/>
          <p:cNvGrpSpPr/>
          <p:nvPr/>
        </p:nvGrpSpPr>
        <p:grpSpPr>
          <a:xfrm rot="5400000">
            <a:off x="4035988" y="-3091772"/>
            <a:ext cx="1022439" cy="8303343"/>
            <a:chOff x="674060" y="1775496"/>
            <a:chExt cx="962533" cy="3680079"/>
          </a:xfrm>
        </p:grpSpPr>
        <p:sp>
          <p:nvSpPr>
            <p:cNvPr id="27" name="Rectangle 26"/>
            <p:cNvSpPr/>
            <p:nvPr/>
          </p:nvSpPr>
          <p:spPr bwMode="auto">
            <a:xfrm>
              <a:off x="674060" y="1775496"/>
              <a:ext cx="881257" cy="3680079"/>
            </a:xfrm>
            <a:prstGeom prst="rect">
              <a:avLst/>
            </a:prstGeom>
            <a:solidFill>
              <a:schemeClr val="bg1">
                <a:lumMod val="50000"/>
                <a:alpha val="91000"/>
              </a:schemeClr>
            </a:solidFill>
            <a:ln w="9525" cap="flat" cmpd="sng" algn="ctr">
              <a:solidFill>
                <a:srgbClr val="2727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-526654" y="3292329"/>
              <a:ext cx="3660083" cy="666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457200"/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Phase 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2: Working Group develops draft </a:t>
              </a:r>
              <a:r>
                <a:rPr lang="en-US" sz="2000" b="1" dirty="0" err="1" smtClean="0">
                  <a:solidFill>
                    <a:srgbClr val="FFFFFF"/>
                  </a:solidFill>
                  <a:cs typeface="Verdana"/>
                </a:rPr>
                <a:t>Xpert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 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strategy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 </a:t>
              </a:r>
              <a:endParaRPr lang="en-US" sz="2000" b="1" dirty="0" smtClean="0">
                <a:solidFill>
                  <a:srgbClr val="FFFFFF"/>
                </a:solidFill>
                <a:cs typeface="Verdana"/>
              </a:endParaRPr>
            </a:p>
            <a:p>
              <a:pPr algn="ctr" defTabSz="457200"/>
              <a:endParaRPr lang="en-US" sz="2000" b="1" dirty="0">
                <a:solidFill>
                  <a:srgbClr val="FFFFFF"/>
                </a:solidFill>
                <a:cs typeface="Verdan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17129" y="1578300"/>
            <a:ext cx="3617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 smtClean="0">
                <a:solidFill>
                  <a:srgbClr val="FFFFFF"/>
                </a:solidFill>
                <a:latin typeface="Verdana"/>
                <a:cs typeface="Verdana"/>
              </a:rPr>
              <a:t>Phase 1: Introduction</a:t>
            </a:r>
            <a:endParaRPr lang="en-US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827584" y="1916832"/>
          <a:ext cx="7575125" cy="4028440"/>
        </p:xfrm>
        <a:graphic>
          <a:graphicData uri="http://schemas.openxmlformats.org/drawingml/2006/table">
            <a:tbl>
              <a:tblPr firstRow="1" bandRow="1"/>
              <a:tblGrid>
                <a:gridCol w="4542237"/>
                <a:gridCol w="3032888"/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latin typeface="Verdana"/>
                          <a:cs typeface="Verdana"/>
                        </a:rPr>
                        <a:t>Activities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7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latin typeface="Verdana"/>
                          <a:cs typeface="Verdana"/>
                        </a:rPr>
                        <a:t>Expected outcomes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70000"/>
                      </a:sys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Provide background information on Xpert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Evaluate epidemiologic situation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Perform SWOT analysis of diagnostic and treatment situation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Determine objectives for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Xpert</a:t>
                      </a:r>
                      <a:endParaRPr lang="en-US" baseline="0" dirty="0" smtClean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Agree on eligible suspects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Develop a draft algorithm (describing the complete new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diagnositic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and treatment pathways)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nl-NL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Pre-select</a:t>
                      </a:r>
                      <a:r>
                        <a:rPr lang="nl-NL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nl-NL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potential</a:t>
                      </a:r>
                      <a:r>
                        <a:rPr lang="nl-NL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sites </a:t>
                      </a:r>
                      <a:r>
                        <a:rPr lang="nl-NL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for</a:t>
                      </a:r>
                      <a:r>
                        <a:rPr lang="nl-NL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nl-NL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Xpert</a:t>
                      </a:r>
                      <a:r>
                        <a:rPr lang="nl-NL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placement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nl-NL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Draft</a:t>
                      </a:r>
                      <a:r>
                        <a:rPr lang="nl-NL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nl-NL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an</a:t>
                      </a:r>
                      <a:r>
                        <a:rPr lang="nl-NL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M&amp;E </a:t>
                      </a:r>
                      <a:r>
                        <a:rPr lang="nl-NL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framework</a:t>
                      </a:r>
                      <a:endParaRPr lang="nl-NL" baseline="0" dirty="0" smtClean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-A draft national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Xpert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strategy, national algorithms and SOP’s have been developed </a:t>
                      </a:r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- Commitment of all partners and professional groups to use the national algorithms</a:t>
                      </a:r>
                    </a:p>
                    <a:p>
                      <a:endParaRPr lang="en-US" dirty="0" smtClean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 rot="5400000">
            <a:off x="4013565" y="-3091771"/>
            <a:ext cx="1022439" cy="8303343"/>
            <a:chOff x="674060" y="1775496"/>
            <a:chExt cx="962533" cy="3680079"/>
          </a:xfrm>
        </p:grpSpPr>
        <p:sp>
          <p:nvSpPr>
            <p:cNvPr id="14" name="Rectangle 13"/>
            <p:cNvSpPr/>
            <p:nvPr/>
          </p:nvSpPr>
          <p:spPr bwMode="auto">
            <a:xfrm>
              <a:off x="674060" y="1775496"/>
              <a:ext cx="881257" cy="3680079"/>
            </a:xfrm>
            <a:prstGeom prst="rect">
              <a:avLst/>
            </a:prstGeom>
            <a:solidFill>
              <a:schemeClr val="bg1">
                <a:lumMod val="50000"/>
                <a:alpha val="91000"/>
              </a:schemeClr>
            </a:solidFill>
            <a:ln w="9525" cap="flat" cmpd="sng" algn="ctr">
              <a:solidFill>
                <a:srgbClr val="2727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-526654" y="3292329"/>
              <a:ext cx="3660083" cy="666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457200"/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Phase 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2: Working Group develops draft </a:t>
              </a:r>
              <a:r>
                <a:rPr lang="en-US" sz="2000" b="1" dirty="0" err="1" smtClean="0">
                  <a:solidFill>
                    <a:srgbClr val="FFFFFF"/>
                  </a:solidFill>
                  <a:cs typeface="Verdana"/>
                </a:rPr>
                <a:t>Xpert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 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strategy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 </a:t>
              </a:r>
              <a:endParaRPr lang="en-US" sz="2000" b="1" dirty="0" smtClean="0">
                <a:solidFill>
                  <a:srgbClr val="FFFFFF"/>
                </a:solidFill>
                <a:cs typeface="Verdana"/>
              </a:endParaRPr>
            </a:p>
            <a:p>
              <a:pPr algn="ctr" defTabSz="457200"/>
              <a:endParaRPr lang="en-US" sz="2000" b="1" dirty="0">
                <a:solidFill>
                  <a:srgbClr val="FFFFFF"/>
                </a:solidFill>
                <a:cs typeface="Verdan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/>
          <p:cNvCxnSpPr>
            <a:endCxn id="21" idx="1"/>
          </p:cNvCxnSpPr>
          <p:nvPr/>
        </p:nvCxnSpPr>
        <p:spPr bwMode="auto">
          <a:xfrm>
            <a:off x="0" y="3068960"/>
            <a:ext cx="1066800" cy="51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97369" y="1307068"/>
            <a:ext cx="4140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b="1" dirty="0" smtClean="0">
                <a:solidFill>
                  <a:srgbClr val="FFFFFF"/>
                </a:solidFill>
                <a:cs typeface="Verdana"/>
              </a:rPr>
              <a:t>Phase 2: Strategic Planning</a:t>
            </a:r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cxnSp>
        <p:nvCxnSpPr>
          <p:cNvPr id="32" name="Straight Arrow Connector 31"/>
          <p:cNvCxnSpPr>
            <a:stCxn id="21" idx="2"/>
            <a:endCxn id="19" idx="0"/>
          </p:cNvCxnSpPr>
          <p:nvPr/>
        </p:nvCxnSpPr>
        <p:spPr bwMode="auto">
          <a:xfrm>
            <a:off x="2819400" y="3366447"/>
            <a:ext cx="24408" cy="35058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19" idx="2"/>
            <a:endCxn id="16" idx="0"/>
          </p:cNvCxnSpPr>
          <p:nvPr/>
        </p:nvCxnSpPr>
        <p:spPr bwMode="auto">
          <a:xfrm>
            <a:off x="2843808" y="4301807"/>
            <a:ext cx="0" cy="27932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066800" y="2781672"/>
            <a:ext cx="3505200" cy="58477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arlett" pitchFamily="2" charset="2"/>
              <a:buNone/>
            </a:pPr>
            <a:r>
              <a:rPr lang="en-US" sz="1600" dirty="0" smtClean="0">
                <a:solidFill>
                  <a:srgbClr val="000408"/>
                </a:solidFill>
                <a:cs typeface="Arial" charset="0"/>
              </a:rPr>
              <a:t>Collect estimated number of suspects per site</a:t>
            </a:r>
            <a:endParaRPr lang="en-US" sz="1600" dirty="0">
              <a:solidFill>
                <a:srgbClr val="000408"/>
              </a:solidFill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3608" y="5229200"/>
            <a:ext cx="3600400" cy="33855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arlett" pitchFamily="2" charset="2"/>
              <a:buNone/>
            </a:pPr>
            <a:r>
              <a:rPr lang="nl-NL" sz="1600" dirty="0" err="1" smtClean="0">
                <a:solidFill>
                  <a:srgbClr val="000408"/>
                </a:solidFill>
                <a:cs typeface="Arial" charset="0"/>
              </a:rPr>
              <a:t>Assess</a:t>
            </a:r>
            <a:r>
              <a:rPr lang="nl-NL" sz="1600" dirty="0" smtClean="0">
                <a:solidFill>
                  <a:srgbClr val="000408"/>
                </a:solidFill>
                <a:cs typeface="Arial" charset="0"/>
              </a:rPr>
              <a:t> </a:t>
            </a:r>
            <a:r>
              <a:rPr lang="nl-NL" sz="1600" dirty="0" err="1" smtClean="0">
                <a:solidFill>
                  <a:srgbClr val="000408"/>
                </a:solidFill>
                <a:cs typeface="Arial" charset="0"/>
              </a:rPr>
              <a:t>treatment</a:t>
            </a:r>
            <a:r>
              <a:rPr lang="nl-NL" sz="1600" dirty="0" smtClean="0">
                <a:solidFill>
                  <a:srgbClr val="000408"/>
                </a:solidFill>
                <a:cs typeface="Arial" charset="0"/>
              </a:rPr>
              <a:t> </a:t>
            </a:r>
            <a:r>
              <a:rPr lang="nl-NL" sz="1600" dirty="0" err="1" smtClean="0">
                <a:solidFill>
                  <a:srgbClr val="000408"/>
                </a:solidFill>
                <a:cs typeface="Arial" charset="0"/>
              </a:rPr>
              <a:t>capacity</a:t>
            </a:r>
            <a:endParaRPr lang="en-US" sz="1600" dirty="0">
              <a:solidFill>
                <a:srgbClr val="000408"/>
              </a:solidFill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7129" y="1349514"/>
            <a:ext cx="4104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 smtClean="0">
                <a:solidFill>
                  <a:srgbClr val="FFFFFF"/>
                </a:solidFill>
                <a:cs typeface="Verdana"/>
              </a:rPr>
              <a:t>Phase 3: Site Assessments</a:t>
            </a:r>
            <a:endParaRPr lang="en-US" sz="2000" b="1" dirty="0">
              <a:solidFill>
                <a:srgbClr val="FFFFFF"/>
              </a:solidFill>
              <a:cs typeface="Verdana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6012160" y="4365104"/>
            <a:ext cx="144016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Connector 22"/>
          <p:cNvCxnSpPr>
            <a:stCxn id="21" idx="3"/>
          </p:cNvCxnSpPr>
          <p:nvPr/>
        </p:nvCxnSpPr>
        <p:spPr bwMode="auto">
          <a:xfrm>
            <a:off x="4572000" y="3074060"/>
            <a:ext cx="1440160" cy="129104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9" idx="3"/>
          </p:cNvCxnSpPr>
          <p:nvPr/>
        </p:nvCxnSpPr>
        <p:spPr bwMode="auto">
          <a:xfrm>
            <a:off x="4572000" y="4009420"/>
            <a:ext cx="1440160" cy="3556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22" idx="3"/>
          </p:cNvCxnSpPr>
          <p:nvPr/>
        </p:nvCxnSpPr>
        <p:spPr bwMode="auto">
          <a:xfrm flipV="1">
            <a:off x="4644008" y="4365104"/>
            <a:ext cx="1368152" cy="10333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115616" y="4581128"/>
            <a:ext cx="3456384" cy="33855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Pct val="50000"/>
            </a:pPr>
            <a:r>
              <a:rPr lang="en-US" sz="1600" dirty="0" smtClean="0">
                <a:solidFill>
                  <a:srgbClr val="000000"/>
                </a:solidFill>
                <a:cs typeface="Verdana"/>
              </a:rPr>
              <a:t>Asses HR requirements</a:t>
            </a:r>
          </a:p>
        </p:txBody>
      </p:sp>
      <p:cxnSp>
        <p:nvCxnSpPr>
          <p:cNvPr id="17" name="Straight Arrow Connector 16"/>
          <p:cNvCxnSpPr>
            <a:stCxn id="16" idx="2"/>
            <a:endCxn id="22" idx="0"/>
          </p:cNvCxnSpPr>
          <p:nvPr/>
        </p:nvCxnSpPr>
        <p:spPr bwMode="auto">
          <a:xfrm>
            <a:off x="2843808" y="4919682"/>
            <a:ext cx="0" cy="3095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Connector 44"/>
          <p:cNvCxnSpPr>
            <a:stCxn id="16" idx="3"/>
          </p:cNvCxnSpPr>
          <p:nvPr/>
        </p:nvCxnSpPr>
        <p:spPr bwMode="auto">
          <a:xfrm flipV="1">
            <a:off x="4572000" y="4365104"/>
            <a:ext cx="1440160" cy="3853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115616" y="3717032"/>
            <a:ext cx="3456384" cy="58477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Pct val="50000"/>
            </a:pPr>
            <a:r>
              <a:rPr lang="en-US" sz="1600" dirty="0" smtClean="0">
                <a:solidFill>
                  <a:srgbClr val="000000"/>
                </a:solidFill>
                <a:cs typeface="Verdana"/>
              </a:rPr>
              <a:t>Assess requirements for laboratory renovation</a:t>
            </a:r>
          </a:p>
        </p:txBody>
      </p:sp>
      <p:grpSp>
        <p:nvGrpSpPr>
          <p:cNvPr id="35" name="Group 34"/>
          <p:cNvGrpSpPr/>
          <p:nvPr/>
        </p:nvGrpSpPr>
        <p:grpSpPr>
          <a:xfrm rot="5400000">
            <a:off x="4013565" y="-3091771"/>
            <a:ext cx="1022439" cy="8303343"/>
            <a:chOff x="674060" y="1775496"/>
            <a:chExt cx="962533" cy="3680079"/>
          </a:xfrm>
        </p:grpSpPr>
        <p:sp>
          <p:nvSpPr>
            <p:cNvPr id="36" name="Rectangle 35"/>
            <p:cNvSpPr/>
            <p:nvPr/>
          </p:nvSpPr>
          <p:spPr bwMode="auto">
            <a:xfrm>
              <a:off x="674060" y="1775496"/>
              <a:ext cx="881257" cy="3680079"/>
            </a:xfrm>
            <a:prstGeom prst="rect">
              <a:avLst/>
            </a:prstGeom>
            <a:solidFill>
              <a:schemeClr val="bg1">
                <a:lumMod val="50000"/>
                <a:alpha val="91000"/>
              </a:schemeClr>
            </a:solidFill>
            <a:ln w="9525" cap="flat" cmpd="sng" algn="ctr">
              <a:solidFill>
                <a:srgbClr val="2727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-526654" y="3292329"/>
              <a:ext cx="3660083" cy="666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457200"/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Phase 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3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: Site Assessments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 </a:t>
              </a:r>
              <a:endParaRPr lang="en-US" sz="2000" b="1" dirty="0" smtClean="0">
                <a:solidFill>
                  <a:srgbClr val="FFFFFF"/>
                </a:solidFill>
                <a:cs typeface="Verdana"/>
              </a:endParaRPr>
            </a:p>
            <a:p>
              <a:pPr algn="ctr" defTabSz="457200"/>
              <a:endParaRPr lang="en-US" sz="2000" b="1" dirty="0">
                <a:solidFill>
                  <a:srgbClr val="FFFFFF"/>
                </a:solidFill>
                <a:cs typeface="Verdan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17129" y="1578300"/>
            <a:ext cx="3617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 smtClean="0">
                <a:solidFill>
                  <a:srgbClr val="FFFFFF"/>
                </a:solidFill>
                <a:latin typeface="Verdana"/>
                <a:cs typeface="Verdana"/>
              </a:rPr>
              <a:t>Phase 1: Introduction</a:t>
            </a:r>
            <a:endParaRPr lang="en-US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800100" y="2494280"/>
          <a:ext cx="7861299" cy="2656840"/>
        </p:xfrm>
        <a:graphic>
          <a:graphicData uri="http://schemas.openxmlformats.org/drawingml/2006/table">
            <a:tbl>
              <a:tblPr firstRow="1" bandRow="1"/>
              <a:tblGrid>
                <a:gridCol w="4864100"/>
                <a:gridCol w="2997199"/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latin typeface="Verdana"/>
                          <a:cs typeface="Verdana"/>
                        </a:rPr>
                        <a:t>Activities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7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latin typeface="Verdana"/>
                          <a:cs typeface="Verdana"/>
                        </a:rPr>
                        <a:t>Expected outcomes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70000"/>
                      </a:sys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Collect data on estimated number of suspects from 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sites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nl-NL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Idenfity</a:t>
                      </a:r>
                      <a:r>
                        <a:rPr lang="nl-NL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nl-NL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effectiveness</a:t>
                      </a:r>
                      <a:r>
                        <a:rPr lang="nl-NL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of </a:t>
                      </a:r>
                      <a:r>
                        <a:rPr lang="nl-NL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patient</a:t>
                      </a:r>
                      <a:r>
                        <a:rPr lang="nl-NL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/sample </a:t>
                      </a:r>
                      <a:r>
                        <a:rPr lang="nl-NL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referral</a:t>
                      </a:r>
                      <a:r>
                        <a:rPr lang="nl-NL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nl-NL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network</a:t>
                      </a:r>
                      <a:endParaRPr lang="en-US" baseline="0" dirty="0" smtClean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Identify training needs at sites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Identify requirements for laboratory renovation &amp; 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staffing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nl-NL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Assess</a:t>
                      </a:r>
                      <a:r>
                        <a:rPr lang="nl-NL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nl-NL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treatment</a:t>
                      </a:r>
                      <a:r>
                        <a:rPr lang="nl-NL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nl-NL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quality</a:t>
                      </a:r>
                      <a:r>
                        <a:rPr lang="nl-NL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and </a:t>
                      </a:r>
                      <a:r>
                        <a:rPr lang="nl-NL" baseline="0" dirty="0" err="1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capacity</a:t>
                      </a:r>
                      <a:endParaRPr lang="nl-NL" baseline="0" dirty="0" smtClean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-Essential information for finalizing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the national 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strategy, 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algorithms and development of an activity plan have been collected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endParaRPr lang="en-US" dirty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 rot="5400000">
            <a:off x="4013565" y="-3091771"/>
            <a:ext cx="1022439" cy="8303343"/>
            <a:chOff x="674060" y="1775496"/>
            <a:chExt cx="962533" cy="3680079"/>
          </a:xfrm>
        </p:grpSpPr>
        <p:sp>
          <p:nvSpPr>
            <p:cNvPr id="9" name="Rectangle 8"/>
            <p:cNvSpPr/>
            <p:nvPr/>
          </p:nvSpPr>
          <p:spPr bwMode="auto">
            <a:xfrm>
              <a:off x="674060" y="1775496"/>
              <a:ext cx="881257" cy="3680079"/>
            </a:xfrm>
            <a:prstGeom prst="rect">
              <a:avLst/>
            </a:prstGeom>
            <a:solidFill>
              <a:schemeClr val="bg1">
                <a:lumMod val="50000"/>
                <a:alpha val="91000"/>
              </a:schemeClr>
            </a:solidFill>
            <a:ln w="9525" cap="flat" cmpd="sng" algn="ctr">
              <a:solidFill>
                <a:srgbClr val="2727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-526654" y="3292329"/>
              <a:ext cx="3660083" cy="666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457200"/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Phase 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3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: Site Assessments</a:t>
              </a:r>
              <a:r>
                <a:rPr lang="en-US" sz="2000" b="1" dirty="0" smtClean="0">
                  <a:solidFill>
                    <a:srgbClr val="FFFFFF"/>
                  </a:solidFill>
                  <a:cs typeface="Verdana"/>
                </a:rPr>
                <a:t> </a:t>
              </a:r>
              <a:endParaRPr lang="en-US" sz="2000" b="1" dirty="0" smtClean="0">
                <a:solidFill>
                  <a:srgbClr val="FFFFFF"/>
                </a:solidFill>
                <a:cs typeface="Verdana"/>
              </a:endParaRPr>
            </a:p>
            <a:p>
              <a:pPr algn="ctr" defTabSz="457200"/>
              <a:endParaRPr lang="en-US" sz="2000" b="1" dirty="0">
                <a:solidFill>
                  <a:srgbClr val="FFFFFF"/>
                </a:solidFill>
                <a:cs typeface="Verdan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 anchorCtr="0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 anchorCtr="0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 anchorCtr="0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 anchorCtr="0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Contentslide bas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 anchorCtr="0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TB_CARE_I_Powerpoint_Presentation_Template_Black-1">
  <a:themeElements>
    <a:clrScheme name="ERSIN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ERSI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RSIN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SIN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SIN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SIN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SIN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SIN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SIN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SIN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769</Words>
  <Application>Microsoft Office PowerPoint</Application>
  <PresentationFormat>On-screen Show (4:3)</PresentationFormat>
  <Paragraphs>163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1_Office Theme</vt:lpstr>
      <vt:lpstr>2_Office Theme</vt:lpstr>
      <vt:lpstr>3_Office Theme</vt:lpstr>
      <vt:lpstr>4_Office Theme</vt:lpstr>
      <vt:lpstr>Contentslide basic</vt:lpstr>
      <vt:lpstr>TB_CARE_I_Powerpoint_Presentation_Template_Black-1</vt:lpstr>
      <vt:lpstr>The Roadmap to Successful Xpert Implementation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2012-09-14T14:20:00Z</dcterms:created>
  <dcterms:modified xsi:type="dcterms:W3CDTF">2013-11-04T13:58:50Z</dcterms:modified>
</cp:coreProperties>
</file>